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 id="2147483778" r:id="rId3"/>
  </p:sldMasterIdLst>
  <p:notesMasterIdLst>
    <p:notesMasterId r:id="rId24"/>
  </p:notesMasterIdLst>
  <p:handoutMasterIdLst>
    <p:handoutMasterId r:id="rId25"/>
  </p:handoutMasterIdLst>
  <p:sldIdLst>
    <p:sldId id="263" r:id="rId4"/>
    <p:sldId id="306" r:id="rId5"/>
    <p:sldId id="309" r:id="rId6"/>
    <p:sldId id="308" r:id="rId7"/>
    <p:sldId id="264" r:id="rId8"/>
    <p:sldId id="277" r:id="rId9"/>
    <p:sldId id="278" r:id="rId10"/>
    <p:sldId id="288" r:id="rId11"/>
    <p:sldId id="289" r:id="rId12"/>
    <p:sldId id="290" r:id="rId13"/>
    <p:sldId id="297" r:id="rId14"/>
    <p:sldId id="311" r:id="rId15"/>
    <p:sldId id="315" r:id="rId16"/>
    <p:sldId id="314" r:id="rId17"/>
    <p:sldId id="307" r:id="rId18"/>
    <p:sldId id="312" r:id="rId19"/>
    <p:sldId id="302" r:id="rId20"/>
    <p:sldId id="303" r:id="rId21"/>
    <p:sldId id="304" r:id="rId22"/>
    <p:sldId id="286" r:id="rId23"/>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0070C0"/>
    <a:srgbClr val="FF9900"/>
    <a:srgbClr val="87E187"/>
    <a:srgbClr val="33CC33"/>
    <a:srgbClr val="009999"/>
    <a:srgbClr val="006666"/>
    <a:srgbClr val="CCFFCC"/>
    <a:srgbClr val="0066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0057" autoAdjust="0"/>
  </p:normalViewPr>
  <p:slideViewPr>
    <p:cSldViewPr>
      <p:cViewPr>
        <p:scale>
          <a:sx n="100" d="100"/>
          <a:sy n="100" d="100"/>
        </p:scale>
        <p:origin x="-1896" y="-72"/>
      </p:cViewPr>
      <p:guideLst>
        <p:guide orient="horz" pos="527"/>
        <p:guide pos="97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66" y="-114"/>
      </p:cViewPr>
      <p:guideLst>
        <p:guide orient="horz" pos="3104"/>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1"/>
            <a:ext cx="2911996" cy="493312"/>
          </a:xfrm>
          <a:prstGeom prst="rect">
            <a:avLst/>
          </a:prstGeom>
          <a:noFill/>
          <a:ln w="9525">
            <a:noFill/>
            <a:miter lim="800000"/>
            <a:headEnd/>
            <a:tailEnd/>
          </a:ln>
          <a:effectLst/>
        </p:spPr>
        <p:txBody>
          <a:bodyPr vert="horz" wrap="square" lIns="90642" tIns="45321" rIns="90642" bIns="45321"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8" y="1"/>
            <a:ext cx="2911996" cy="493312"/>
          </a:xfrm>
          <a:prstGeom prst="rect">
            <a:avLst/>
          </a:prstGeom>
          <a:noFill/>
          <a:ln w="9525">
            <a:noFill/>
            <a:miter lim="800000"/>
            <a:headEnd/>
            <a:tailEnd/>
          </a:ln>
          <a:effectLst/>
        </p:spPr>
        <p:txBody>
          <a:bodyPr vert="horz" wrap="square" lIns="90642" tIns="45321" rIns="90642" bIns="45321"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360315"/>
            <a:ext cx="2911996" cy="493311"/>
          </a:xfrm>
          <a:prstGeom prst="rect">
            <a:avLst/>
          </a:prstGeom>
          <a:noFill/>
          <a:ln w="9525">
            <a:noFill/>
            <a:miter lim="800000"/>
            <a:headEnd/>
            <a:tailEnd/>
          </a:ln>
          <a:effectLst/>
        </p:spPr>
        <p:txBody>
          <a:bodyPr vert="horz" wrap="square" lIns="90642" tIns="45321" rIns="90642" bIns="45321"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8" y="9360315"/>
            <a:ext cx="2911996" cy="493311"/>
          </a:xfrm>
          <a:prstGeom prst="rect">
            <a:avLst/>
          </a:prstGeom>
          <a:noFill/>
          <a:ln w="9525">
            <a:noFill/>
            <a:miter lim="800000"/>
            <a:headEnd/>
            <a:tailEnd/>
          </a:ln>
          <a:effectLst/>
        </p:spPr>
        <p:txBody>
          <a:bodyPr vert="horz" wrap="square" lIns="90642" tIns="45321" rIns="90642" bIns="45321"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1"/>
            <a:ext cx="2911996" cy="493312"/>
          </a:xfrm>
          <a:prstGeom prst="rect">
            <a:avLst/>
          </a:prstGeom>
          <a:noFill/>
          <a:ln w="9525">
            <a:noFill/>
            <a:miter lim="800000"/>
            <a:headEnd/>
            <a:tailEnd/>
          </a:ln>
          <a:effectLst/>
        </p:spPr>
        <p:txBody>
          <a:bodyPr vert="horz" wrap="square" lIns="90642" tIns="45321" rIns="90642" bIns="45321"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8" y="1"/>
            <a:ext cx="2911996" cy="493312"/>
          </a:xfrm>
          <a:prstGeom prst="rect">
            <a:avLst/>
          </a:prstGeom>
          <a:noFill/>
          <a:ln w="9525">
            <a:noFill/>
            <a:miter lim="800000"/>
            <a:headEnd/>
            <a:tailEnd/>
          </a:ln>
          <a:effectLst/>
        </p:spPr>
        <p:txBody>
          <a:bodyPr vert="horz" wrap="square" lIns="90642" tIns="45321" rIns="90642" bIns="45321"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47"/>
            <a:ext cx="5375268" cy="4435075"/>
          </a:xfrm>
          <a:prstGeom prst="rect">
            <a:avLst/>
          </a:prstGeom>
          <a:noFill/>
          <a:ln w="9525">
            <a:noFill/>
            <a:miter lim="800000"/>
            <a:headEnd/>
            <a:tailEnd/>
          </a:ln>
          <a:effectLst/>
        </p:spPr>
        <p:txBody>
          <a:bodyPr vert="horz" wrap="square" lIns="90642" tIns="45321" rIns="90642" bIns="4532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9360315"/>
            <a:ext cx="2911996" cy="493311"/>
          </a:xfrm>
          <a:prstGeom prst="rect">
            <a:avLst/>
          </a:prstGeom>
          <a:noFill/>
          <a:ln w="9525">
            <a:noFill/>
            <a:miter lim="800000"/>
            <a:headEnd/>
            <a:tailEnd/>
          </a:ln>
          <a:effectLst/>
        </p:spPr>
        <p:txBody>
          <a:bodyPr vert="horz" wrap="square" lIns="90642" tIns="45321" rIns="90642" bIns="45321"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8" y="9360315"/>
            <a:ext cx="2911996" cy="493311"/>
          </a:xfrm>
          <a:prstGeom prst="rect">
            <a:avLst/>
          </a:prstGeom>
          <a:noFill/>
          <a:ln w="9525">
            <a:noFill/>
            <a:miter lim="800000"/>
            <a:headEnd/>
            <a:tailEnd/>
          </a:ln>
          <a:effectLst/>
        </p:spPr>
        <p:txBody>
          <a:bodyPr vert="horz" wrap="square" lIns="90642" tIns="45321" rIns="90642" bIns="45321"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23061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en-US" dirty="0" err="1" smtClean="0"/>
              <a:t>aybe</a:t>
            </a:r>
            <a:r>
              <a:rPr lang="it-IT" altLang="en-US" dirty="0" smtClean="0"/>
              <a:t> </a:t>
            </a:r>
            <a:r>
              <a:rPr lang="it-IT" altLang="en-US" dirty="0" err="1" smtClean="0"/>
              <a:t>you</a:t>
            </a:r>
            <a:r>
              <a:rPr lang="it-IT" altLang="en-US" dirty="0" smtClean="0"/>
              <a:t> </a:t>
            </a:r>
            <a:r>
              <a:rPr lang="it-IT" altLang="en-US" dirty="0" err="1" smtClean="0"/>
              <a:t>have</a:t>
            </a:r>
            <a:r>
              <a:rPr lang="it-IT" altLang="en-US" dirty="0" smtClean="0"/>
              <a:t> </a:t>
            </a:r>
            <a:r>
              <a:rPr lang="it-IT" altLang="en-US" dirty="0" err="1" smtClean="0"/>
              <a:t>heard</a:t>
            </a:r>
            <a:r>
              <a:rPr lang="it-IT" altLang="en-US" dirty="0" smtClean="0"/>
              <a:t> of the "</a:t>
            </a:r>
            <a:r>
              <a:rPr lang="it-IT" altLang="en-US" dirty="0" err="1" smtClean="0"/>
              <a:t>gendered</a:t>
            </a:r>
            <a:r>
              <a:rPr lang="it-IT" altLang="en-US" dirty="0" smtClean="0"/>
              <a:t> </a:t>
            </a:r>
            <a:r>
              <a:rPr lang="it-IT" altLang="en-US" dirty="0" err="1" smtClean="0"/>
              <a:t>innovations</a:t>
            </a:r>
            <a:r>
              <a:rPr lang="it-IT" altLang="en-US" dirty="0" smtClean="0"/>
              <a:t>"? The </a:t>
            </a:r>
            <a:r>
              <a:rPr lang="it-IT" altLang="en-US" dirty="0" err="1" smtClean="0"/>
              <a:t>publication</a:t>
            </a:r>
            <a:r>
              <a:rPr lang="it-IT" altLang="en-US" dirty="0" smtClean="0"/>
              <a:t> and website </a:t>
            </a:r>
            <a:r>
              <a:rPr lang="it-IT" altLang="en-US" dirty="0" err="1" smtClean="0"/>
              <a:t>provide</a:t>
            </a:r>
            <a:r>
              <a:rPr lang="it-IT" altLang="en-US" dirty="0" smtClean="0"/>
              <a:t> </a:t>
            </a:r>
            <a:r>
              <a:rPr lang="it-IT" altLang="en-US" dirty="0" err="1" smtClean="0"/>
              <a:t>great</a:t>
            </a:r>
            <a:r>
              <a:rPr lang="it-IT" altLang="en-US" dirty="0" smtClean="0"/>
              <a:t> information on </a:t>
            </a:r>
            <a:r>
              <a:rPr lang="it-IT" altLang="en-US" dirty="0" err="1" smtClean="0"/>
              <a:t>how</a:t>
            </a:r>
            <a:r>
              <a:rPr lang="it-IT" altLang="en-US" dirty="0" smtClean="0"/>
              <a:t> to integrate the gender </a:t>
            </a:r>
            <a:r>
              <a:rPr lang="it-IT" altLang="en-US" dirty="0" err="1" smtClean="0"/>
              <a:t>dimension</a:t>
            </a:r>
            <a:r>
              <a:rPr lang="it-IT" altLang="en-US" dirty="0" smtClean="0"/>
              <a:t> in the </a:t>
            </a:r>
            <a:r>
              <a:rPr lang="it-IT" altLang="en-US" dirty="0" err="1" smtClean="0"/>
              <a:t>content</a:t>
            </a:r>
            <a:r>
              <a:rPr lang="it-IT" altLang="en-US" dirty="0" smtClean="0"/>
              <a:t> of </a:t>
            </a:r>
            <a:r>
              <a:rPr lang="it-IT" altLang="en-US" dirty="0" err="1" smtClean="0"/>
              <a:t>research</a:t>
            </a:r>
            <a:r>
              <a:rPr lang="it-IT" altLang="en-US" dirty="0" smtClean="0"/>
              <a:t>. </a:t>
            </a:r>
            <a:r>
              <a:rPr lang="it-IT" altLang="en-US" dirty="0" err="1" smtClean="0"/>
              <a:t>You</a:t>
            </a:r>
            <a:r>
              <a:rPr lang="it-IT" altLang="en-US" dirty="0" smtClean="0"/>
              <a:t> </a:t>
            </a:r>
            <a:r>
              <a:rPr lang="it-IT" altLang="en-US" dirty="0" err="1" smtClean="0"/>
              <a:t>will</a:t>
            </a:r>
            <a:r>
              <a:rPr lang="it-IT" altLang="en-US" dirty="0" smtClean="0"/>
              <a:t> </a:t>
            </a:r>
            <a:r>
              <a:rPr lang="it-IT" altLang="en-US" dirty="0" err="1" smtClean="0"/>
              <a:t>find</a:t>
            </a:r>
            <a:r>
              <a:rPr lang="it-IT" altLang="en-US" dirty="0" smtClean="0"/>
              <a:t> case </a:t>
            </a:r>
            <a:r>
              <a:rPr lang="it-IT" altLang="en-US" dirty="0" err="1" smtClean="0"/>
              <a:t>studies</a:t>
            </a:r>
            <a:r>
              <a:rPr lang="it-IT" altLang="en-US" dirty="0" smtClean="0"/>
              <a:t> and </a:t>
            </a:r>
            <a:r>
              <a:rPr lang="it-IT" altLang="en-US" dirty="0" err="1" smtClean="0"/>
              <a:t>methodologies</a:t>
            </a:r>
            <a:r>
              <a:rPr lang="it-IT" altLang="en-US" dirty="0" smtClean="0"/>
              <a:t>. </a:t>
            </a:r>
          </a:p>
          <a:p>
            <a:endParaRPr lang="it-IT" altLang="en-US" dirty="0" smtClean="0"/>
          </a:p>
          <a:p>
            <a:r>
              <a:rPr lang="it-IT" altLang="en-US" dirty="0" smtClean="0"/>
              <a:t>4 </a:t>
            </a:r>
            <a:r>
              <a:rPr lang="it-IT" altLang="en-US" dirty="0" err="1" smtClean="0"/>
              <a:t>different</a:t>
            </a:r>
            <a:r>
              <a:rPr lang="it-IT" altLang="en-US" dirty="0" smtClean="0"/>
              <a:t> </a:t>
            </a:r>
            <a:r>
              <a:rPr lang="it-IT" altLang="en-US" dirty="0" err="1" smtClean="0"/>
              <a:t>checklists</a:t>
            </a:r>
            <a:r>
              <a:rPr lang="it-IT" altLang="en-US" dirty="0" smtClean="0"/>
              <a:t> </a:t>
            </a:r>
            <a:r>
              <a:rPr lang="it-IT" altLang="en-US" dirty="0" err="1" smtClean="0"/>
              <a:t>exists</a:t>
            </a:r>
            <a:r>
              <a:rPr lang="it-IT" altLang="en-US" dirty="0" smtClean="0"/>
              <a:t> on: </a:t>
            </a:r>
            <a:r>
              <a:rPr lang="it-IT" altLang="en-US" dirty="0" err="1" smtClean="0"/>
              <a:t>Engeneereing</a:t>
            </a:r>
            <a:r>
              <a:rPr lang="it-IT" altLang="en-US" dirty="0" smtClean="0"/>
              <a:t>, </a:t>
            </a:r>
            <a:r>
              <a:rPr lang="it-IT" altLang="en-US" dirty="0" err="1" smtClean="0"/>
              <a:t>Health</a:t>
            </a:r>
            <a:r>
              <a:rPr lang="it-IT" altLang="en-US" dirty="0" smtClean="0"/>
              <a:t> and Medicine, </a:t>
            </a:r>
            <a:r>
              <a:rPr lang="it-IT" altLang="en-US" dirty="0" err="1" smtClean="0"/>
              <a:t>Tissues</a:t>
            </a:r>
            <a:r>
              <a:rPr lang="it-IT" altLang="en-US" dirty="0" smtClean="0"/>
              <a:t> and </a:t>
            </a:r>
            <a:r>
              <a:rPr lang="it-IT" altLang="en-US" dirty="0" err="1" smtClean="0"/>
              <a:t>Cells</a:t>
            </a:r>
            <a:r>
              <a:rPr lang="it-IT" altLang="en-US" dirty="0" smtClean="0"/>
              <a:t>, Urban Planning and Design</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55820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01700" eaLnBrk="1" hangingPunct="1">
              <a:spcBef>
                <a:spcPct val="0"/>
              </a:spcBef>
            </a:pPr>
            <a:endParaRPr lang="en-US" altLang="en-US" sz="2800" smtClean="0">
              <a:cs typeface="Arial" charset="0"/>
            </a:endParaRPr>
          </a:p>
        </p:txBody>
      </p:sp>
      <p:sp>
        <p:nvSpPr>
          <p:cNvPr id="4" name="Slide Number Placeholder 3"/>
          <p:cNvSpPr>
            <a:spLocks noGrp="1"/>
          </p:cNvSpPr>
          <p:nvPr>
            <p:ph type="sldNum" sz="quarter" idx="5"/>
          </p:nvPr>
        </p:nvSpPr>
        <p:spPr/>
        <p:txBody>
          <a:bodyPr/>
          <a:lstStyle/>
          <a:p>
            <a:pPr>
              <a:defRPr/>
            </a:pPr>
            <a:fld id="{EDE3DAFA-210F-4525-A2CE-4AC567D06E11}"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1365" indent="-285140" eaLnBrk="0" hangingPunct="0">
              <a:defRPr sz="7600" b="1">
                <a:solidFill>
                  <a:srgbClr val="FFD624"/>
                </a:solidFill>
                <a:latin typeface="Verdana" pitchFamily="34" charset="0"/>
              </a:defRPr>
            </a:lvl2pPr>
            <a:lvl3pPr marL="1140562" indent="-228112" eaLnBrk="0" hangingPunct="0">
              <a:defRPr sz="7600" b="1">
                <a:solidFill>
                  <a:srgbClr val="FFD624"/>
                </a:solidFill>
                <a:latin typeface="Verdana" pitchFamily="34" charset="0"/>
              </a:defRPr>
            </a:lvl3pPr>
            <a:lvl4pPr marL="1596786" indent="-228112" eaLnBrk="0" hangingPunct="0">
              <a:defRPr sz="7600" b="1">
                <a:solidFill>
                  <a:srgbClr val="FFD624"/>
                </a:solidFill>
                <a:latin typeface="Verdana" pitchFamily="34" charset="0"/>
              </a:defRPr>
            </a:lvl4pPr>
            <a:lvl5pPr marL="2053010" indent="-228112" eaLnBrk="0" hangingPunct="0">
              <a:defRPr sz="7600" b="1">
                <a:solidFill>
                  <a:srgbClr val="FFD624"/>
                </a:solidFill>
                <a:latin typeface="Verdana" pitchFamily="34" charset="0"/>
              </a:defRPr>
            </a:lvl5pPr>
            <a:lvl6pPr marL="2509235" indent="-228112" eaLnBrk="0" fontAlgn="base" hangingPunct="0">
              <a:spcBef>
                <a:spcPct val="0"/>
              </a:spcBef>
              <a:spcAft>
                <a:spcPct val="0"/>
              </a:spcAft>
              <a:defRPr sz="7600" b="1">
                <a:solidFill>
                  <a:srgbClr val="FFD624"/>
                </a:solidFill>
                <a:latin typeface="Verdana" pitchFamily="34" charset="0"/>
              </a:defRPr>
            </a:lvl6pPr>
            <a:lvl7pPr marL="2965459" indent="-228112" eaLnBrk="0" fontAlgn="base" hangingPunct="0">
              <a:spcBef>
                <a:spcPct val="0"/>
              </a:spcBef>
              <a:spcAft>
                <a:spcPct val="0"/>
              </a:spcAft>
              <a:defRPr sz="7600" b="1">
                <a:solidFill>
                  <a:srgbClr val="FFD624"/>
                </a:solidFill>
                <a:latin typeface="Verdana" pitchFamily="34" charset="0"/>
              </a:defRPr>
            </a:lvl7pPr>
            <a:lvl8pPr marL="3421684" indent="-228112" eaLnBrk="0" fontAlgn="base" hangingPunct="0">
              <a:spcBef>
                <a:spcPct val="0"/>
              </a:spcBef>
              <a:spcAft>
                <a:spcPct val="0"/>
              </a:spcAft>
              <a:defRPr sz="7600" b="1">
                <a:solidFill>
                  <a:srgbClr val="FFD624"/>
                </a:solidFill>
                <a:latin typeface="Verdana" pitchFamily="34" charset="0"/>
              </a:defRPr>
            </a:lvl8pPr>
            <a:lvl9pPr marL="3877909" indent="-228112" eaLnBrk="0" fontAlgn="base" hangingPunct="0">
              <a:spcBef>
                <a:spcPct val="0"/>
              </a:spcBef>
              <a:spcAft>
                <a:spcPct val="0"/>
              </a:spcAft>
              <a:defRPr sz="7600" b="1">
                <a:solidFill>
                  <a:srgbClr val="FFD624"/>
                </a:solidFill>
                <a:latin typeface="Verdana" pitchFamily="34" charset="0"/>
              </a:defRPr>
            </a:lvl9pPr>
          </a:lstStyle>
          <a:p>
            <a:pPr eaLnBrk="1" hangingPunct="1">
              <a:defRPr/>
            </a:pPr>
            <a:fld id="{BEE29CD9-1298-42AD-AE10-614BA398284D}" type="slidenum">
              <a:rPr lang="en-GB" altLang="en-US" sz="1200" b="0">
                <a:solidFill>
                  <a:schemeClr val="tx1"/>
                </a:solidFill>
                <a:latin typeface="Arial" charset="0"/>
              </a:rPr>
              <a:pPr eaLnBrk="1" hangingPunct="1">
                <a:defRPr/>
              </a:pPr>
              <a:t>20</a:t>
            </a:fld>
            <a:endParaRPr lang="en-GB" altLang="en-US" sz="1200" b="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B15BE7-656C-4762-9370-BF8DB882C65A}" type="slidenum">
              <a:rPr lang="en-GB" altLang="en-US">
                <a:solidFill>
                  <a:prstClr val="black"/>
                </a:solidFill>
              </a:rPr>
              <a:pPr eaLnBrk="1" hangingPunct="1">
                <a:spcBef>
                  <a:spcPct val="0"/>
                </a:spcBef>
              </a:pPr>
              <a:t>2</a:t>
            </a:fld>
            <a:endParaRPr lang="en-GB"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eaLnBrk="0" hangingPunct="0">
              <a:spcBef>
                <a:spcPct val="20000"/>
              </a:spcBef>
              <a:buClr>
                <a:srgbClr val="009FBA"/>
              </a:buClr>
              <a:buFont typeface="Wingdings" panose="05000000000000000000" pitchFamily="2" charset="2"/>
              <a:buChar char="v"/>
              <a:defRPr/>
            </a:pPr>
            <a:r>
              <a:rPr lang="fr-BE" altLang="en-US" sz="2400" b="0" dirty="0" err="1" smtClean="0">
                <a:solidFill>
                  <a:srgbClr val="1E4084"/>
                </a:solidFill>
                <a:latin typeface="Helvetica" pitchFamily="34" charset="0"/>
              </a:rPr>
              <a:t>Advisory</a:t>
            </a:r>
            <a:r>
              <a:rPr lang="fr-BE" altLang="en-US" sz="2400" b="0" dirty="0" smtClean="0">
                <a:solidFill>
                  <a:srgbClr val="1E4084"/>
                </a:solidFill>
                <a:latin typeface="Helvetica" pitchFamily="34" charset="0"/>
              </a:rPr>
              <a:t> groups for the </a:t>
            </a:r>
            <a:r>
              <a:rPr lang="fr-BE" altLang="en-US" sz="2400" b="0" dirty="0" err="1" smtClean="0">
                <a:solidFill>
                  <a:srgbClr val="1E4084"/>
                </a:solidFill>
                <a:latin typeface="Helvetica" pitchFamily="34" charset="0"/>
              </a:rPr>
              <a:t>European</a:t>
            </a:r>
            <a:r>
              <a:rPr lang="fr-BE" altLang="en-US" sz="2400" b="0" dirty="0" smtClean="0">
                <a:solidFill>
                  <a:srgbClr val="1E4084"/>
                </a:solidFill>
                <a:latin typeface="Helvetica" pitchFamily="34" charset="0"/>
              </a:rPr>
              <a:t> Commission </a:t>
            </a:r>
          </a:p>
          <a:p>
            <a:pPr lvl="1" eaLnBrk="0" hangingPunct="0">
              <a:spcBef>
                <a:spcPct val="20000"/>
              </a:spcBef>
              <a:buClr>
                <a:srgbClr val="009FBA"/>
              </a:buClr>
              <a:defRPr/>
            </a:pPr>
            <a:r>
              <a:rPr lang="fr-BE" altLang="en-US" sz="2000" b="0" dirty="0" smtClean="0">
                <a:solidFill>
                  <a:srgbClr val="1E4084"/>
                </a:solidFill>
                <a:latin typeface="Helvetica" pitchFamily="34" charset="0"/>
              </a:rPr>
              <a:t>-  50 % men / </a:t>
            </a:r>
            <a:r>
              <a:rPr lang="fr-BE" altLang="en-US" sz="2000" b="0" dirty="0" err="1" smtClean="0">
                <a:solidFill>
                  <a:srgbClr val="1E4084"/>
                </a:solidFill>
                <a:latin typeface="Helvetica" pitchFamily="34" charset="0"/>
              </a:rPr>
              <a:t>women</a:t>
            </a:r>
            <a:endParaRPr lang="fr-BE" altLang="en-US" sz="2000" b="0" dirty="0" smtClean="0">
              <a:solidFill>
                <a:srgbClr val="1E4084"/>
              </a:solidFill>
              <a:latin typeface="Helvetica" pitchFamily="34" charset="0"/>
            </a:endParaRPr>
          </a:p>
          <a:p>
            <a:pPr lvl="1" eaLnBrk="0" hangingPunct="0">
              <a:spcBef>
                <a:spcPct val="20000"/>
              </a:spcBef>
              <a:buClr>
                <a:srgbClr val="009FBA"/>
              </a:buClr>
              <a:defRPr/>
            </a:pPr>
            <a:r>
              <a:rPr lang="fr-BE" altLang="en-US" sz="2000" b="0" dirty="0" smtClean="0">
                <a:solidFill>
                  <a:srgbClr val="1E4084"/>
                </a:solidFill>
                <a:latin typeface="Helvetica" pitchFamily="34" charset="0"/>
              </a:rPr>
              <a:t>-  </a:t>
            </a:r>
            <a:r>
              <a:rPr lang="fr-BE" altLang="en-US" sz="2000" b="0" dirty="0" err="1" smtClean="0">
                <a:solidFill>
                  <a:srgbClr val="1E4084"/>
                </a:solidFill>
                <a:latin typeface="Helvetica" pitchFamily="34" charset="0"/>
              </a:rPr>
              <a:t>at</a:t>
            </a:r>
            <a:r>
              <a:rPr lang="fr-BE" altLang="en-US" sz="2000" b="0" dirty="0" smtClean="0">
                <a:solidFill>
                  <a:srgbClr val="1E4084"/>
                </a:solidFill>
                <a:latin typeface="Helvetica" pitchFamily="34" charset="0"/>
              </a:rPr>
              <a:t> least one expert </a:t>
            </a:r>
            <a:r>
              <a:rPr lang="fr-BE" altLang="en-US" sz="2000" b="0" dirty="0" err="1" smtClean="0">
                <a:solidFill>
                  <a:srgbClr val="1E4084"/>
                </a:solidFill>
                <a:latin typeface="Helvetica" pitchFamily="34" charset="0"/>
              </a:rPr>
              <a:t>with</a:t>
            </a:r>
            <a:r>
              <a:rPr lang="fr-BE" altLang="en-US" sz="2000" b="0" dirty="0" smtClean="0">
                <a:solidFill>
                  <a:srgbClr val="1E4084"/>
                </a:solidFill>
                <a:latin typeface="Helvetica" pitchFamily="34" charset="0"/>
              </a:rPr>
              <a:t> </a:t>
            </a:r>
            <a:r>
              <a:rPr lang="fr-BE" altLang="en-US" sz="2000" b="0" dirty="0" err="1" smtClean="0">
                <a:solidFill>
                  <a:srgbClr val="1E4084"/>
                </a:solidFill>
                <a:latin typeface="Helvetica" pitchFamily="34" charset="0"/>
              </a:rPr>
              <a:t>gender</a:t>
            </a:r>
            <a:r>
              <a:rPr lang="fr-BE" altLang="en-US" sz="2000" b="0" dirty="0" smtClean="0">
                <a:solidFill>
                  <a:srgbClr val="1E4084"/>
                </a:solidFill>
                <a:latin typeface="Helvetica" pitchFamily="34" charset="0"/>
              </a:rPr>
              <a:t> expertise  </a:t>
            </a:r>
          </a:p>
          <a:p>
            <a:pPr lvl="1">
              <a:buFont typeface="Wingdings" panose="05000000000000000000" pitchFamily="2" charset="2"/>
              <a:buChar char="v"/>
              <a:defRPr/>
            </a:pPr>
            <a:r>
              <a:rPr lang="fr-BE" altLang="en-US" sz="2400" b="0" dirty="0" smtClean="0">
                <a:solidFill>
                  <a:srgbClr val="1E4084"/>
                </a:solidFill>
                <a:latin typeface="Helvetica" pitchFamily="34" charset="0"/>
              </a:rPr>
              <a:t>Evaluation panels and expert groups for the EC </a:t>
            </a:r>
            <a:endParaRPr lang="fr-BE" altLang="en-US" b="0" dirty="0" smtClean="0">
              <a:latin typeface="Helvetica" pitchFamily="34" charset="0"/>
            </a:endParaRPr>
          </a:p>
          <a:p>
            <a:pPr marL="457200" lvl="1" indent="0">
              <a:buFontTx/>
              <a:buNone/>
              <a:defRPr/>
            </a:pPr>
            <a:r>
              <a:rPr lang="fr-BE" altLang="en-US" b="0" dirty="0" smtClean="0">
                <a:solidFill>
                  <a:srgbClr val="1E4084"/>
                </a:solidFill>
                <a:latin typeface="Helvetica" pitchFamily="34" charset="0"/>
              </a:rPr>
              <a:t>- 40 % </a:t>
            </a:r>
            <a:r>
              <a:rPr lang="fr-BE" altLang="en-US" b="0" dirty="0" err="1" smtClean="0">
                <a:solidFill>
                  <a:srgbClr val="1E4084"/>
                </a:solidFill>
                <a:latin typeface="Helvetica" pitchFamily="34" charset="0"/>
              </a:rPr>
              <a:t>under-represented</a:t>
            </a:r>
            <a:r>
              <a:rPr lang="fr-BE" altLang="en-US" b="0" dirty="0" smtClean="0">
                <a:solidFill>
                  <a:srgbClr val="1E4084"/>
                </a:solidFill>
                <a:latin typeface="Helvetica" pitchFamily="34" charset="0"/>
              </a:rPr>
              <a:t> </a:t>
            </a:r>
            <a:r>
              <a:rPr lang="fr-BE" altLang="en-US" b="0" dirty="0" err="1" smtClean="0">
                <a:solidFill>
                  <a:srgbClr val="1E4084"/>
                </a:solidFill>
                <a:latin typeface="Helvetica" pitchFamily="34" charset="0"/>
              </a:rPr>
              <a:t>sex</a:t>
            </a:r>
            <a:r>
              <a:rPr lang="fr-BE" altLang="en-US" b="0" dirty="0" smtClean="0">
                <a:solidFill>
                  <a:srgbClr val="1E4084"/>
                </a:solidFill>
                <a:latin typeface="Helvetica" pitchFamily="34" charset="0"/>
              </a:rPr>
              <a:t> </a:t>
            </a:r>
            <a:r>
              <a:rPr lang="fr-BE" altLang="en-US" b="0" dirty="0" err="1" smtClean="0">
                <a:solidFill>
                  <a:srgbClr val="1E4084"/>
                </a:solidFill>
                <a:latin typeface="Helvetica" pitchFamily="34" charset="0"/>
              </a:rPr>
              <a:t>taking</a:t>
            </a:r>
            <a:r>
              <a:rPr lang="fr-BE" altLang="en-US" b="0" dirty="0" smtClean="0">
                <a:solidFill>
                  <a:srgbClr val="1E4084"/>
                </a:solidFill>
                <a:latin typeface="Helvetica" pitchFamily="34" charset="0"/>
              </a:rPr>
              <a:t> </a:t>
            </a:r>
            <a:r>
              <a:rPr lang="fr-BE" altLang="en-US" b="0" dirty="0" err="1" smtClean="0">
                <a:solidFill>
                  <a:srgbClr val="1E4084"/>
                </a:solidFill>
                <a:latin typeface="Helvetica" pitchFamily="34" charset="0"/>
              </a:rPr>
              <a:t>into</a:t>
            </a:r>
            <a:r>
              <a:rPr lang="fr-BE" altLang="en-US" b="0" dirty="0" smtClean="0">
                <a:solidFill>
                  <a:srgbClr val="1E4084"/>
                </a:solidFill>
                <a:latin typeface="Helvetica" pitchFamily="34" charset="0"/>
              </a:rPr>
              <a:t> </a:t>
            </a:r>
            <a:r>
              <a:rPr lang="fr-BE" altLang="en-US" b="0" dirty="0" err="1" smtClean="0">
                <a:solidFill>
                  <a:srgbClr val="1E4084"/>
                </a:solidFill>
                <a:latin typeface="Helvetica" pitchFamily="34" charset="0"/>
              </a:rPr>
              <a:t>account</a:t>
            </a:r>
            <a:r>
              <a:rPr lang="fr-BE" altLang="en-US" b="0" dirty="0" smtClean="0">
                <a:solidFill>
                  <a:srgbClr val="1E4084"/>
                </a:solidFill>
                <a:latin typeface="Helvetica" pitchFamily="34" charset="0"/>
              </a:rPr>
              <a:t> the situation in the </a:t>
            </a:r>
            <a:r>
              <a:rPr lang="fr-BE" altLang="en-US" b="0" dirty="0" err="1" smtClean="0">
                <a:solidFill>
                  <a:srgbClr val="1E4084"/>
                </a:solidFill>
                <a:latin typeface="Helvetica" pitchFamily="34" charset="0"/>
              </a:rPr>
              <a:t>field</a:t>
            </a:r>
            <a:r>
              <a:rPr lang="fr-BE" altLang="en-US" b="0" dirty="0" smtClean="0">
                <a:solidFill>
                  <a:srgbClr val="1E4084"/>
                </a:solidFill>
                <a:latin typeface="Helvetica" pitchFamily="34" charset="0"/>
              </a:rPr>
              <a:t> of the action</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40220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smtClean="0"/>
              <a:t>Model</a:t>
            </a:r>
            <a:r>
              <a:rPr lang="fr-FR" altLang="en-US" baseline="0" dirty="0" smtClean="0"/>
              <a:t> Grant Agreement</a:t>
            </a:r>
          </a:p>
          <a:p>
            <a:r>
              <a:rPr lang="fr-FR" altLang="en-US" baseline="0" dirty="0" smtClean="0"/>
              <a:t>Article 33 </a:t>
            </a:r>
            <a:r>
              <a:rPr lang="fr-FR" altLang="en-US" baseline="0" dirty="0" err="1" smtClean="0"/>
              <a:t>Gender</a:t>
            </a:r>
            <a:r>
              <a:rPr lang="fr-FR" altLang="en-US" baseline="0" dirty="0" smtClean="0"/>
              <a:t> </a:t>
            </a:r>
            <a:r>
              <a:rPr lang="fr-FR" altLang="en-US" baseline="0" dirty="0" err="1" smtClean="0"/>
              <a:t>Equality</a:t>
            </a:r>
            <a:endParaRPr lang="fr-FR" altLang="en-US" baseline="0" dirty="0" smtClean="0"/>
          </a:p>
          <a:p>
            <a:r>
              <a:rPr lang="fr-FR" altLang="en-US" baseline="0" dirty="0" smtClean="0"/>
              <a:t>Obligation to </a:t>
            </a:r>
            <a:r>
              <a:rPr lang="fr-FR" altLang="en-US" baseline="0" dirty="0" err="1" smtClean="0"/>
              <a:t>aim</a:t>
            </a:r>
            <a:r>
              <a:rPr lang="fr-FR" altLang="en-US" baseline="0" dirty="0" smtClean="0"/>
              <a:t> to the </a:t>
            </a:r>
            <a:r>
              <a:rPr lang="fr-FR" altLang="en-US" baseline="0" dirty="0" err="1" smtClean="0"/>
              <a:t>extend</a:t>
            </a:r>
            <a:r>
              <a:rPr lang="fr-FR" altLang="en-US" baseline="0" dirty="0" smtClean="0"/>
              <a:t> possible, for a </a:t>
            </a:r>
            <a:r>
              <a:rPr lang="fr-FR" altLang="en-US" baseline="0" dirty="0" err="1" smtClean="0"/>
              <a:t>gender</a:t>
            </a:r>
            <a:r>
              <a:rPr lang="fr-FR" altLang="en-US" baseline="0" dirty="0" smtClean="0"/>
              <a:t> balance </a:t>
            </a:r>
            <a:r>
              <a:rPr lang="fr-FR" altLang="en-US" baseline="0" dirty="0" err="1" smtClean="0"/>
              <a:t>at</a:t>
            </a:r>
            <a:r>
              <a:rPr lang="fr-FR" altLang="en-US" baseline="0" dirty="0" smtClean="0"/>
              <a:t> all </a:t>
            </a:r>
            <a:r>
              <a:rPr lang="fr-FR" altLang="en-US" baseline="0" dirty="0" err="1" smtClean="0"/>
              <a:t>levels</a:t>
            </a:r>
            <a:r>
              <a:rPr lang="fr-FR" altLang="en-US" baseline="0" dirty="0" smtClean="0"/>
              <a:t> of personnel </a:t>
            </a:r>
            <a:r>
              <a:rPr lang="fr-FR" altLang="en-US" baseline="0" dirty="0" err="1" smtClean="0"/>
              <a:t>assigned</a:t>
            </a:r>
            <a:r>
              <a:rPr lang="fr-FR" altLang="en-US" baseline="0" dirty="0" smtClean="0"/>
              <a:t> to the action, </a:t>
            </a:r>
            <a:r>
              <a:rPr lang="fr-FR" altLang="en-US" baseline="0" dirty="0" err="1" smtClean="0"/>
              <a:t>including</a:t>
            </a:r>
            <a:r>
              <a:rPr lang="fr-FR" altLang="en-US" baseline="0" dirty="0" smtClean="0"/>
              <a:t> </a:t>
            </a:r>
            <a:r>
              <a:rPr lang="fr-FR" altLang="en-US" baseline="0" dirty="0" err="1" smtClean="0"/>
              <a:t>at</a:t>
            </a:r>
            <a:r>
              <a:rPr lang="fr-FR" altLang="en-US" baseline="0" dirty="0" smtClean="0"/>
              <a:t> </a:t>
            </a:r>
            <a:r>
              <a:rPr lang="fr-FR" altLang="en-US" baseline="0" dirty="0" err="1" smtClean="0"/>
              <a:t>supervisory</a:t>
            </a:r>
            <a:r>
              <a:rPr lang="fr-FR" altLang="en-US" baseline="0" dirty="0" smtClean="0"/>
              <a:t> and </a:t>
            </a:r>
            <a:r>
              <a:rPr lang="fr-FR" altLang="en-US" baseline="0" dirty="0" err="1" smtClean="0"/>
              <a:t>managerial</a:t>
            </a:r>
            <a:r>
              <a:rPr lang="fr-FR" altLang="en-US" baseline="0" dirty="0" smtClean="0"/>
              <a:t> </a:t>
            </a:r>
            <a:r>
              <a:rPr lang="fr-FR" altLang="en-US" baseline="0" dirty="0" err="1" smtClean="0"/>
              <a:t>level</a:t>
            </a:r>
            <a:r>
              <a:rPr lang="fr-FR" altLang="en-US" baseline="0" dirty="0" smtClean="0"/>
              <a:t>.</a:t>
            </a:r>
            <a:endParaRPr lang="fr-FR" alt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190047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2925" algn="just">
              <a:tabLst>
                <a:tab pos="628650" algn="l"/>
              </a:tabLst>
              <a:defRPr/>
            </a:pPr>
            <a:r>
              <a:rPr lang="it-IT" dirty="0" smtClean="0">
                <a:solidFill>
                  <a:srgbClr val="336699"/>
                </a:solidFill>
              </a:rPr>
              <a:t>- sex and gender </a:t>
            </a:r>
            <a:r>
              <a:rPr lang="it-IT" dirty="0" err="1" smtClean="0">
                <a:solidFill>
                  <a:srgbClr val="336699"/>
                </a:solidFill>
              </a:rPr>
              <a:t>differences</a:t>
            </a:r>
            <a:r>
              <a:rPr lang="it-IT" dirty="0" smtClean="0">
                <a:solidFill>
                  <a:srgbClr val="336699"/>
                </a:solidFill>
              </a:rPr>
              <a:t> are </a:t>
            </a:r>
            <a:r>
              <a:rPr lang="it-IT" dirty="0" err="1" smtClean="0">
                <a:solidFill>
                  <a:srgbClr val="336699"/>
                </a:solidFill>
              </a:rPr>
              <a:t>not</a:t>
            </a:r>
            <a:r>
              <a:rPr lang="it-IT" dirty="0" smtClean="0">
                <a:solidFill>
                  <a:srgbClr val="336699"/>
                </a:solidFill>
              </a:rPr>
              <a:t> </a:t>
            </a:r>
            <a:r>
              <a:rPr lang="it-IT" dirty="0" err="1" smtClean="0">
                <a:solidFill>
                  <a:srgbClr val="336699"/>
                </a:solidFill>
              </a:rPr>
              <a:t>carved</a:t>
            </a:r>
            <a:r>
              <a:rPr lang="it-IT" dirty="0" smtClean="0">
                <a:solidFill>
                  <a:srgbClr val="336699"/>
                </a:solidFill>
              </a:rPr>
              <a:t> in </a:t>
            </a:r>
            <a:r>
              <a:rPr lang="it-IT" dirty="0" err="1" smtClean="0">
                <a:solidFill>
                  <a:srgbClr val="336699"/>
                </a:solidFill>
              </a:rPr>
              <a:t>stone</a:t>
            </a:r>
            <a:r>
              <a:rPr lang="it-IT" dirty="0" smtClean="0">
                <a:solidFill>
                  <a:srgbClr val="336699"/>
                </a:solidFill>
              </a:rPr>
              <a:t>. </a:t>
            </a:r>
            <a:r>
              <a:rPr lang="it-IT" dirty="0" err="1" smtClean="0">
                <a:solidFill>
                  <a:srgbClr val="336699"/>
                </a:solidFill>
              </a:rPr>
              <a:t>If</a:t>
            </a:r>
            <a:r>
              <a:rPr lang="it-IT" dirty="0" smtClean="0">
                <a:solidFill>
                  <a:srgbClr val="336699"/>
                </a:solidFill>
              </a:rPr>
              <a:t> </a:t>
            </a:r>
            <a:r>
              <a:rPr lang="it-IT" dirty="0" err="1" smtClean="0">
                <a:solidFill>
                  <a:srgbClr val="336699"/>
                </a:solidFill>
              </a:rPr>
              <a:t>your</a:t>
            </a:r>
            <a:r>
              <a:rPr lang="it-IT" dirty="0" smtClean="0">
                <a:solidFill>
                  <a:srgbClr val="336699"/>
                </a:solidFill>
              </a:rPr>
              <a:t> </a:t>
            </a:r>
            <a:r>
              <a:rPr lang="it-IT" dirty="0" err="1" smtClean="0">
                <a:solidFill>
                  <a:srgbClr val="336699"/>
                </a:solidFill>
              </a:rPr>
              <a:t>research</a:t>
            </a:r>
            <a:r>
              <a:rPr lang="it-IT" dirty="0" smtClean="0">
                <a:solidFill>
                  <a:srgbClr val="336699"/>
                </a:solidFill>
              </a:rPr>
              <a:t> </a:t>
            </a:r>
            <a:r>
              <a:rPr lang="it-IT" dirty="0" err="1" smtClean="0">
                <a:solidFill>
                  <a:srgbClr val="336699"/>
                </a:solidFill>
              </a:rPr>
              <a:t>affects</a:t>
            </a:r>
            <a:r>
              <a:rPr lang="it-IT" dirty="0" smtClean="0">
                <a:solidFill>
                  <a:srgbClr val="336699"/>
                </a:solidFill>
              </a:rPr>
              <a:t> </a:t>
            </a:r>
            <a:r>
              <a:rPr lang="it-IT" dirty="0" err="1" smtClean="0">
                <a:solidFill>
                  <a:srgbClr val="336699"/>
                </a:solidFill>
              </a:rPr>
              <a:t>humans</a:t>
            </a:r>
            <a:r>
              <a:rPr lang="it-IT" dirty="0" smtClean="0">
                <a:solidFill>
                  <a:srgbClr val="336699"/>
                </a:solidFill>
              </a:rPr>
              <a:t> and/or </a:t>
            </a:r>
            <a:r>
              <a:rPr lang="it-IT" dirty="0" err="1" smtClean="0">
                <a:solidFill>
                  <a:srgbClr val="336699"/>
                </a:solidFill>
              </a:rPr>
              <a:t>animals</a:t>
            </a:r>
            <a:r>
              <a:rPr lang="it-IT" dirty="0" smtClean="0">
                <a:solidFill>
                  <a:srgbClr val="336699"/>
                </a:solidFill>
              </a:rPr>
              <a:t>, </a:t>
            </a:r>
            <a:r>
              <a:rPr lang="it-IT" dirty="0" err="1" smtClean="0">
                <a:solidFill>
                  <a:srgbClr val="336699"/>
                </a:solidFill>
              </a:rPr>
              <a:t>it</a:t>
            </a:r>
            <a:r>
              <a:rPr lang="it-IT" dirty="0" smtClean="0">
                <a:solidFill>
                  <a:srgbClr val="336699"/>
                </a:solidFill>
              </a:rPr>
              <a:t> </a:t>
            </a:r>
            <a:r>
              <a:rPr lang="it-IT" dirty="0" err="1" smtClean="0">
                <a:solidFill>
                  <a:srgbClr val="336699"/>
                </a:solidFill>
              </a:rPr>
              <a:t>is</a:t>
            </a:r>
            <a:r>
              <a:rPr lang="it-IT" dirty="0" smtClean="0">
                <a:solidFill>
                  <a:srgbClr val="336699"/>
                </a:solidFill>
              </a:rPr>
              <a:t> </a:t>
            </a:r>
            <a:r>
              <a:rPr lang="it-IT" dirty="0" err="1" smtClean="0">
                <a:solidFill>
                  <a:srgbClr val="336699"/>
                </a:solidFill>
              </a:rPr>
              <a:t>important</a:t>
            </a:r>
            <a:r>
              <a:rPr lang="it-IT" dirty="0" smtClean="0">
                <a:solidFill>
                  <a:srgbClr val="336699"/>
                </a:solidFill>
              </a:rPr>
              <a:t> to </a:t>
            </a:r>
            <a:r>
              <a:rPr lang="it-IT" dirty="0" err="1" smtClean="0">
                <a:solidFill>
                  <a:srgbClr val="336699"/>
                </a:solidFill>
              </a:rPr>
              <a:t>explore</a:t>
            </a:r>
            <a:r>
              <a:rPr lang="it-IT" dirty="0" smtClean="0">
                <a:solidFill>
                  <a:srgbClr val="336699"/>
                </a:solidFill>
              </a:rPr>
              <a:t> </a:t>
            </a:r>
            <a:r>
              <a:rPr lang="it-IT" dirty="0" err="1" smtClean="0">
                <a:solidFill>
                  <a:srgbClr val="336699"/>
                </a:solidFill>
              </a:rPr>
              <a:t>if</a:t>
            </a:r>
            <a:r>
              <a:rPr lang="it-IT" dirty="0" smtClean="0">
                <a:solidFill>
                  <a:srgbClr val="336699"/>
                </a:solidFill>
              </a:rPr>
              <a:t> </a:t>
            </a:r>
            <a:r>
              <a:rPr lang="it-IT" dirty="0" err="1" smtClean="0">
                <a:solidFill>
                  <a:srgbClr val="336699"/>
                </a:solidFill>
              </a:rPr>
              <a:t>there</a:t>
            </a:r>
            <a:r>
              <a:rPr lang="it-IT" dirty="0" smtClean="0">
                <a:solidFill>
                  <a:srgbClr val="336699"/>
                </a:solidFill>
              </a:rPr>
              <a:t> are </a:t>
            </a:r>
            <a:r>
              <a:rPr lang="it-IT" dirty="0" err="1" smtClean="0">
                <a:solidFill>
                  <a:srgbClr val="336699"/>
                </a:solidFill>
              </a:rPr>
              <a:t>any</a:t>
            </a:r>
            <a:r>
              <a:rPr lang="it-IT" dirty="0" smtClean="0">
                <a:solidFill>
                  <a:srgbClr val="336699"/>
                </a:solidFill>
              </a:rPr>
              <a:t> </a:t>
            </a:r>
            <a:r>
              <a:rPr lang="it-IT" dirty="0" err="1" smtClean="0">
                <a:solidFill>
                  <a:srgbClr val="336699"/>
                </a:solidFill>
              </a:rPr>
              <a:t>relevant</a:t>
            </a:r>
            <a:r>
              <a:rPr lang="it-IT" dirty="0" smtClean="0">
                <a:solidFill>
                  <a:srgbClr val="336699"/>
                </a:solidFill>
              </a:rPr>
              <a:t> sex and gender </a:t>
            </a:r>
            <a:r>
              <a:rPr lang="it-IT" dirty="0" err="1" smtClean="0">
                <a:solidFill>
                  <a:srgbClr val="336699"/>
                </a:solidFill>
              </a:rPr>
              <a:t>differences</a:t>
            </a:r>
            <a:r>
              <a:rPr lang="it-IT" dirty="0" smtClean="0">
                <a:solidFill>
                  <a:srgbClr val="336699"/>
                </a:solidFill>
              </a:rPr>
              <a:t>. </a:t>
            </a:r>
            <a:endParaRPr lang="en-GB" dirty="0" smtClean="0">
              <a:solidFill>
                <a:srgbClr val="336699"/>
              </a:solidFill>
            </a:endParaRPr>
          </a:p>
          <a:p>
            <a:pPr>
              <a:defRPr/>
            </a:pPr>
            <a:endParaRPr lang="it-IT" alt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846877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cstate="print">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DOCUME~1\lenain\LOCALS~1\Temp\7zECB.tmp\LOGO-CE for RTD EN Positive Cy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9"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20"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cs typeface="+mn-cs"/>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en-IE" altLang="en-US" sz="600" b="0" i="1" smtClean="0">
                <a:solidFill>
                  <a:srgbClr val="FFFFFF"/>
                </a:solidFill>
                <a:cs typeface="+mn-cs"/>
              </a:rPr>
              <a:t> Research and</a:t>
            </a:r>
          </a:p>
          <a:p>
            <a:pPr eaLnBrk="1" hangingPunct="1">
              <a:defRPr/>
            </a:pPr>
            <a:r>
              <a:rPr lang="en-IE" altLang="en-US" sz="600" b="0" i="1" smtClean="0">
                <a:solidFill>
                  <a:srgbClr val="FFFFFF"/>
                </a:solidFill>
                <a:cs typeface="+mn-cs"/>
              </a:rPr>
              <a:t> Innovation</a:t>
            </a:r>
            <a:endParaRPr lang="en-GB" altLang="en-US" sz="600" b="0" i="1" smtClean="0">
              <a:solidFill>
                <a:srgbClr val="FFFFFF"/>
              </a:solidFill>
              <a:cs typeface="+mn-cs"/>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mtClean="0">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9" name="Rectangle 7"/>
          <p:cNvSpPr>
            <a:spLocks noGrp="1" noChangeArrowheads="1"/>
          </p:cNvSpPr>
          <p:nvPr>
            <p:ph type="ftr" sz="quarter" idx="11"/>
          </p:nvPr>
        </p:nvSpPr>
        <p:spPr>
          <a:xfrm>
            <a:off x="3124200" y="6245225"/>
            <a:ext cx="2895600" cy="476250"/>
          </a:xfrm>
          <a:prstGeom prst="rect">
            <a:avLst/>
          </a:prstGeom>
        </p:spPr>
        <p:txBody>
          <a:bodyPr/>
          <a:lstStyle>
            <a:lvl1pPr>
              <a:defRPr>
                <a:solidFill>
                  <a:schemeClr val="bg1"/>
                </a:solidFill>
                <a:latin typeface="+mn-lt"/>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16182FB-2415-4A3A-84BC-76620487376E}" type="slidenum">
              <a:rPr lang="en-GB"/>
              <a:pPr>
                <a:defRPr/>
              </a:pPr>
              <a:t>‹#›</a:t>
            </a:fld>
            <a:endParaRPr lang="en-GB"/>
          </a:p>
        </p:txBody>
      </p:sp>
    </p:spTree>
    <p:extLst>
      <p:ext uri="{BB962C8B-B14F-4D97-AF65-F5344CB8AC3E}">
        <p14:creationId xmlns:p14="http://schemas.microsoft.com/office/powerpoint/2010/main" val="174998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en-IE" altLang="en-US" sz="600" b="0" i="1" smtClean="0">
                <a:solidFill>
                  <a:srgbClr val="FFFFFF"/>
                </a:solidFill>
              </a:rPr>
              <a:t> Research and</a:t>
            </a:r>
          </a:p>
          <a:p>
            <a:pPr eaLnBrk="1" hangingPunct="1">
              <a:defRPr/>
            </a:pPr>
            <a:r>
              <a:rPr lang="en-IE" altLang="en-US" sz="600" b="0" i="1" smtClean="0">
                <a:solidFill>
                  <a:srgbClr val="FFFFFF"/>
                </a:solidFill>
              </a:rPr>
              <a:t> Innovation</a:t>
            </a:r>
            <a:endParaRPr lang="en-GB" altLang="en-US" sz="600" b="0" i="1" smtClean="0">
              <a:solidFill>
                <a:srgbClr val="FFFFFF"/>
              </a:solidFill>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mtClean="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D52757F1-BEAF-413A-B0AD-78E20E2FE5D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91373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97B0B2-CB3B-4DAC-847F-26CE966209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134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729595-5DCE-4F3C-8BEB-E624F42131D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668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9C59D6-9C71-4095-889E-5EEC217E2F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3174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4B925A-D9F2-4053-A8EB-0707F97BF85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2294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0983BC-1BDA-4223-9309-6072E68AB3D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32163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54A5CA-0947-487E-BC85-060EAD9415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1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111"/>
            <a:ext cx="8229600" cy="648593"/>
          </a:xfrm>
        </p:spPr>
        <p:txBody>
          <a:bodyPr anchor="t" anchorCtr="0"/>
          <a:lstStyle>
            <a:lvl1pPr>
              <a:defRPr>
                <a:solidFill>
                  <a:schemeClr val="tx1"/>
                </a:solidFill>
              </a:defRPr>
            </a:lvl1pPr>
          </a:lstStyle>
          <a:p>
            <a:r>
              <a:rPr lang="en-US" dirty="0" smtClean="0"/>
              <a:t>Click to edit Master title style</a:t>
            </a:r>
            <a:endParaRPr lang="en-GB" dirty="0"/>
          </a:p>
        </p:txBody>
      </p:sp>
      <p:sp>
        <p:nvSpPr>
          <p:cNvPr id="11" name="Content Placeholder 2"/>
          <p:cNvSpPr>
            <a:spLocks noGrp="1"/>
          </p:cNvSpPr>
          <p:nvPr>
            <p:ph idx="1"/>
          </p:nvPr>
        </p:nvSpPr>
        <p:spPr>
          <a:xfrm>
            <a:off x="395536" y="836712"/>
            <a:ext cx="8229600" cy="5184676"/>
          </a:xfrm>
        </p:spPr>
        <p:txBody>
          <a:bodyPr/>
          <a:lstStyle>
            <a:lvl1pPr marL="361950" indent="-361950">
              <a:spcBef>
                <a:spcPts val="0"/>
              </a:spcBef>
              <a:spcAft>
                <a:spcPts val="600"/>
              </a:spcAft>
              <a:buClr>
                <a:srgbClr val="FF9900"/>
              </a:buClr>
              <a:buSzPct val="120000"/>
              <a:buFont typeface="Wingdings" panose="05000000000000000000" pitchFamily="2" charset="2"/>
              <a:buChar char="§"/>
              <a:defRPr sz="1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0"/>
              </a:spcBef>
              <a:spcAft>
                <a:spcPts val="600"/>
              </a:spcAft>
              <a:buClr>
                <a:srgbClr val="00B0F0"/>
              </a:buClr>
              <a:tabLst>
                <a:tab pos="7623175" algn="l"/>
              </a:tabLst>
              <a:defRPr sz="1600" b="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0070C0"/>
              </a:buClr>
              <a:buFont typeface="Verdana" panose="020B0604030504040204" pitchFamily="34" charset="0"/>
              <a:buChar char="▪"/>
              <a:defRPr b="0">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9"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6577200" y="5940000"/>
            <a:ext cx="2242800" cy="597600"/>
          </a:xfrm>
          <a:prstGeom prst="rect">
            <a:avLst/>
          </a:prstGeom>
          <a:noFill/>
        </p:spPr>
      </p:pic>
      <p:sp>
        <p:nvSpPr>
          <p:cNvPr id="3" name="TextBox 2"/>
          <p:cNvSpPr txBox="1"/>
          <p:nvPr userDrawn="1"/>
        </p:nvSpPr>
        <p:spPr>
          <a:xfrm>
            <a:off x="445989" y="6309320"/>
            <a:ext cx="1871910" cy="261610"/>
          </a:xfrm>
          <a:prstGeom prst="rect">
            <a:avLst/>
          </a:prstGeom>
          <a:solidFill>
            <a:schemeClr val="bg1"/>
          </a:solidFill>
        </p:spPr>
        <p:txBody>
          <a:bodyPr wrap="square" rtlCol="0">
            <a:spAutoFit/>
          </a:bodyPr>
          <a:lstStyle/>
          <a:p>
            <a:pPr algn="l" defTabSz="457200" fontAlgn="auto">
              <a:spcBef>
                <a:spcPts val="0"/>
              </a:spcBef>
              <a:spcAft>
                <a:spcPts val="0"/>
              </a:spcAft>
            </a:pPr>
            <a:r>
              <a:rPr lang="en-GB" sz="1100" b="1" dirty="0" smtClean="0">
                <a:solidFill>
                  <a:schemeClr val="bg2"/>
                </a:solidFill>
                <a:ea typeface="Verdana" panose="020B0604030504040204" pitchFamily="34" charset="0"/>
                <a:cs typeface="Verdana" panose="020B0604030504040204" pitchFamily="34" charset="0"/>
              </a:rPr>
              <a:t>HORIZON 2020</a:t>
            </a:r>
            <a:endParaRPr lang="en-GB" sz="1100" b="1" dirty="0">
              <a:solidFill>
                <a:schemeClr val="bg2"/>
              </a:solidFill>
              <a:ea typeface="Verdana" panose="020B0604030504040204" pitchFamily="34" charset="0"/>
              <a:cs typeface="Verdana" panose="020B0604030504040204" pitchFamily="34" charset="0"/>
            </a:endParaRPr>
          </a:p>
        </p:txBody>
      </p:sp>
      <p:sp>
        <p:nvSpPr>
          <p:cNvPr id="12" name="Rectangle 6"/>
          <p:cNvSpPr txBox="1">
            <a:spLocks noChangeArrowheads="1"/>
          </p:cNvSpPr>
          <p:nvPr userDrawn="1"/>
        </p:nvSpPr>
        <p:spPr bwMode="auto">
          <a:xfrm>
            <a:off x="-31427" y="6499820"/>
            <a:ext cx="477416" cy="36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r" rtl="0" fontAlgn="base">
              <a:spcBef>
                <a:spcPct val="0"/>
              </a:spcBef>
              <a:spcAft>
                <a:spcPct val="0"/>
              </a:spcAft>
              <a:defRPr sz="1100" b="0" kern="1200" smtClean="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fld id="{2BB59E6E-B967-488E-B209-8B7FA0D7AF99}" type="slidenum">
              <a:rPr lang="en-GB" b="0" i="1" smtClean="0">
                <a:latin typeface="Verdana" panose="020B0604030504040204" pitchFamily="34" charset="0"/>
                <a:ea typeface="Verdana" panose="020B0604030504040204" pitchFamily="34" charset="0"/>
                <a:cs typeface="Verdana" panose="020B0604030504040204" pitchFamily="34" charset="0"/>
              </a:rPr>
              <a:pPr algn="l">
                <a:defRPr/>
              </a:pPr>
              <a:t>‹#›</a:t>
            </a:fld>
            <a:endParaRPr lang="en-GB" b="0" i="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85E813-B0F9-4BE0-9406-EC8E765AAB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4179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B8C2C1-008B-4E00-AB32-5706BA47E9D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31899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E6D9E5-F3EC-45E8-9CCC-4BAE76227B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6256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29F202-2D8D-473E-96A1-9CDCDE6084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3055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endParaRPr lang="en-US" altLang="en-US" sz="1800" b="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cs typeface="Arial" charset="0"/>
              </a:defRPr>
            </a:lvl1pPr>
          </a:lstStyle>
          <a:p>
            <a:pPr>
              <a:defRPr/>
            </a:pPr>
            <a:endParaRPr lang="en-GB"/>
          </a:p>
        </p:txBody>
      </p:sp>
      <p:sp>
        <p:nvSpPr>
          <p:cNvPr id="8" name="Rectangle 7"/>
          <p:cNvSpPr>
            <a:spLocks noGrp="1" noChangeArrowheads="1"/>
          </p:cNvSpPr>
          <p:nvPr>
            <p:ph type="ftr" sz="quarter" idx="11"/>
          </p:nvPr>
        </p:nvSpPr>
        <p:spPr/>
        <p:txBody>
          <a:bodyPr/>
          <a:lstStyle>
            <a:lvl1pPr>
              <a:defRPr b="1">
                <a:solidFill>
                  <a:srgbClr val="FFFFFF"/>
                </a:solidFill>
                <a:latin typeface="+mn-lt"/>
                <a:cs typeface="Arial" charset="0"/>
              </a:defRPr>
            </a:lvl1pPr>
          </a:lstStyle>
          <a:p>
            <a:pPr>
              <a:defRPr/>
            </a:pPr>
            <a:endParaRPr lang="en-GB"/>
          </a:p>
        </p:txBody>
      </p:sp>
      <p:sp>
        <p:nvSpPr>
          <p:cNvPr id="9" name="Rectangle 8"/>
          <p:cNvSpPr>
            <a:spLocks noGrp="1" noChangeArrowheads="1"/>
          </p:cNvSpPr>
          <p:nvPr>
            <p:ph type="sldNum" sz="quarter" idx="12"/>
          </p:nvPr>
        </p:nvSpPr>
        <p:spPr/>
        <p:txBody>
          <a:bodyPr/>
          <a:lstStyle>
            <a:lvl1pPr>
              <a:defRPr b="1">
                <a:solidFill>
                  <a:srgbClr val="FFFFFF"/>
                </a:solidFill>
                <a:latin typeface="+mn-lt"/>
                <a:cs typeface="Arial" charset="0"/>
              </a:defRPr>
            </a:lvl1pPr>
          </a:lstStyle>
          <a:p>
            <a:pPr>
              <a:defRPr/>
            </a:pPr>
            <a:fld id="{D9073005-0B13-4487-B1FA-C9814A6269FE}" type="slidenum">
              <a:rPr lang="en-GB"/>
              <a:pPr>
                <a:defRPr/>
              </a:pPr>
              <a:t>‹#›</a:t>
            </a:fld>
            <a:endParaRPr lang="en-GB"/>
          </a:p>
        </p:txBody>
      </p:sp>
    </p:spTree>
    <p:extLst>
      <p:ext uri="{BB962C8B-B14F-4D97-AF65-F5344CB8AC3E}">
        <p14:creationId xmlns:p14="http://schemas.microsoft.com/office/powerpoint/2010/main" val="2467204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01A45710-9EFD-4A06-9283-526B483FCA99}" type="slidenum">
              <a:rPr lang="en-GB"/>
              <a:pPr>
                <a:defRPr/>
              </a:pPr>
              <a:t>‹#›</a:t>
            </a:fld>
            <a:endParaRPr lang="en-GB"/>
          </a:p>
        </p:txBody>
      </p:sp>
    </p:spTree>
    <p:extLst>
      <p:ext uri="{BB962C8B-B14F-4D97-AF65-F5344CB8AC3E}">
        <p14:creationId xmlns:p14="http://schemas.microsoft.com/office/powerpoint/2010/main" val="1791028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9E1C74E4-98F3-4307-BF07-817A8526A461}" type="slidenum">
              <a:rPr lang="en-GB"/>
              <a:pPr>
                <a:defRPr/>
              </a:pPr>
              <a:t>‹#›</a:t>
            </a:fld>
            <a:endParaRPr lang="en-GB"/>
          </a:p>
        </p:txBody>
      </p:sp>
    </p:spTree>
    <p:extLst>
      <p:ext uri="{BB962C8B-B14F-4D97-AF65-F5344CB8AC3E}">
        <p14:creationId xmlns:p14="http://schemas.microsoft.com/office/powerpoint/2010/main" val="138082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F1597355-E588-40C3-B06B-83779010F5BF}" type="slidenum">
              <a:rPr lang="en-GB"/>
              <a:pPr>
                <a:defRPr/>
              </a:pPr>
              <a:t>‹#›</a:t>
            </a:fld>
            <a:endParaRPr lang="en-GB"/>
          </a:p>
        </p:txBody>
      </p:sp>
    </p:spTree>
    <p:extLst>
      <p:ext uri="{BB962C8B-B14F-4D97-AF65-F5344CB8AC3E}">
        <p14:creationId xmlns:p14="http://schemas.microsoft.com/office/powerpoint/2010/main" val="2898426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b="1">
                <a:cs typeface="Arial" charset="0"/>
              </a:defRPr>
            </a:lvl1pPr>
          </a:lstStyle>
          <a:p>
            <a:pPr>
              <a:defRPr/>
            </a:pPr>
            <a:endParaRPr lang="en-GB"/>
          </a:p>
        </p:txBody>
      </p:sp>
      <p:sp>
        <p:nvSpPr>
          <p:cNvPr id="8" name="Footer Placeholder 7"/>
          <p:cNvSpPr>
            <a:spLocks noGrp="1"/>
          </p:cNvSpPr>
          <p:nvPr>
            <p:ph type="ftr" sz="quarter" idx="11"/>
          </p:nvPr>
        </p:nvSpPr>
        <p:spPr/>
        <p:txBody>
          <a:bodyPr/>
          <a:lstStyle>
            <a:lvl1pPr>
              <a:defRPr b="1">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b="1">
                <a:cs typeface="Arial" charset="0"/>
              </a:defRPr>
            </a:lvl1pPr>
          </a:lstStyle>
          <a:p>
            <a:pPr>
              <a:defRPr/>
            </a:pPr>
            <a:fld id="{DC327DD9-2006-4570-83F1-D729CD0E485D}" type="slidenum">
              <a:rPr lang="en-GB"/>
              <a:pPr>
                <a:defRPr/>
              </a:pPr>
              <a:t>‹#›</a:t>
            </a:fld>
            <a:endParaRPr lang="en-GB"/>
          </a:p>
        </p:txBody>
      </p:sp>
    </p:spTree>
    <p:extLst>
      <p:ext uri="{BB962C8B-B14F-4D97-AF65-F5344CB8AC3E}">
        <p14:creationId xmlns:p14="http://schemas.microsoft.com/office/powerpoint/2010/main" val="424215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b="1">
                <a:cs typeface="Arial" charset="0"/>
              </a:defRPr>
            </a:lvl1pPr>
          </a:lstStyle>
          <a:p>
            <a:pPr>
              <a:defRPr/>
            </a:pPr>
            <a:endParaRPr lang="en-GB"/>
          </a:p>
        </p:txBody>
      </p:sp>
      <p:sp>
        <p:nvSpPr>
          <p:cNvPr id="4" name="Footer Placeholder 3"/>
          <p:cNvSpPr>
            <a:spLocks noGrp="1"/>
          </p:cNvSpPr>
          <p:nvPr>
            <p:ph type="ftr" sz="quarter" idx="11"/>
          </p:nvPr>
        </p:nvSpPr>
        <p:spPr/>
        <p:txBody>
          <a:bodyPr/>
          <a:lstStyle>
            <a:lvl1pPr>
              <a:defRPr b="1">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b="1">
                <a:cs typeface="Arial" charset="0"/>
              </a:defRPr>
            </a:lvl1pPr>
          </a:lstStyle>
          <a:p>
            <a:pPr>
              <a:defRPr/>
            </a:pPr>
            <a:fld id="{B8DA8102-8E9C-4ADA-B25A-36865556E14C}" type="slidenum">
              <a:rPr lang="en-GB"/>
              <a:pPr>
                <a:defRPr/>
              </a:pPr>
              <a:t>‹#›</a:t>
            </a:fld>
            <a:endParaRPr lang="en-GB"/>
          </a:p>
        </p:txBody>
      </p:sp>
    </p:spTree>
    <p:extLst>
      <p:ext uri="{BB962C8B-B14F-4D97-AF65-F5344CB8AC3E}">
        <p14:creationId xmlns:p14="http://schemas.microsoft.com/office/powerpoint/2010/main" val="159291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916832"/>
            <a:ext cx="7772400" cy="1362075"/>
          </a:xfrm>
        </p:spPr>
        <p:txBody>
          <a:bodyPr anchor="t"/>
          <a:lstStyle>
            <a:lvl1pPr marL="0" indent="0" algn="ctr">
              <a:defRPr sz="4000" b="1" cap="all">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3356992"/>
            <a:ext cx="7772400" cy="720080"/>
          </a:xfrm>
        </p:spPr>
        <p:txBody>
          <a:bodyPr anchor="ctr" anchorCtr="0"/>
          <a:lstStyle>
            <a:lvl1pPr marL="0" indent="0" algn="ctr">
              <a:buNone/>
              <a:defRPr sz="3200" b="1" i="0" cap="all" baseline="0">
                <a:solidFill>
                  <a:srgbClr val="FFC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dirty="0"/>
          </a:p>
        </p:txBody>
      </p:sp>
      <p:sp>
        <p:nvSpPr>
          <p:cNvPr id="8"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9" name="Picture 2" descr="C:\DOCUME~1\lenain\LOCALS~1\Temp\7zECB.tmp\LOGO-CE for RTD EN Positive Cya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cs typeface="Arial" charset="0"/>
              </a:defRPr>
            </a:lvl1pPr>
          </a:lstStyle>
          <a:p>
            <a:pPr>
              <a:defRPr/>
            </a:pPr>
            <a:endParaRPr lang="en-GB"/>
          </a:p>
        </p:txBody>
      </p:sp>
      <p:sp>
        <p:nvSpPr>
          <p:cNvPr id="3" name="Footer Placeholder 2"/>
          <p:cNvSpPr>
            <a:spLocks noGrp="1"/>
          </p:cNvSpPr>
          <p:nvPr>
            <p:ph type="ftr" sz="quarter" idx="11"/>
          </p:nvPr>
        </p:nvSpPr>
        <p:spPr/>
        <p:txBody>
          <a:bodyPr/>
          <a:lstStyle>
            <a:lvl1pPr>
              <a:defRPr b="1">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b="1">
                <a:cs typeface="Arial" charset="0"/>
              </a:defRPr>
            </a:lvl1pPr>
          </a:lstStyle>
          <a:p>
            <a:pPr>
              <a:defRPr/>
            </a:pPr>
            <a:fld id="{CBDE6ED4-0D3C-4871-A9B0-7D2917E6421D}" type="slidenum">
              <a:rPr lang="en-GB"/>
              <a:pPr>
                <a:defRPr/>
              </a:pPr>
              <a:t>‹#›</a:t>
            </a:fld>
            <a:endParaRPr lang="en-GB"/>
          </a:p>
        </p:txBody>
      </p:sp>
    </p:spTree>
    <p:extLst>
      <p:ext uri="{BB962C8B-B14F-4D97-AF65-F5344CB8AC3E}">
        <p14:creationId xmlns:p14="http://schemas.microsoft.com/office/powerpoint/2010/main" val="3407894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FB730F7E-7B6F-4C71-8279-C9399972A8E3}" type="slidenum">
              <a:rPr lang="en-GB"/>
              <a:pPr>
                <a:defRPr/>
              </a:pPr>
              <a:t>‹#›</a:t>
            </a:fld>
            <a:endParaRPr lang="en-GB"/>
          </a:p>
        </p:txBody>
      </p:sp>
    </p:spTree>
    <p:extLst>
      <p:ext uri="{BB962C8B-B14F-4D97-AF65-F5344CB8AC3E}">
        <p14:creationId xmlns:p14="http://schemas.microsoft.com/office/powerpoint/2010/main" val="1072334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b="1">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b="1">
                <a:cs typeface="Arial" charset="0"/>
              </a:defRPr>
            </a:lvl1pPr>
          </a:lstStyle>
          <a:p>
            <a:pPr>
              <a:defRPr/>
            </a:pPr>
            <a:fld id="{4282F0C8-997D-4FB8-83AB-E3C50600A4BB}" type="slidenum">
              <a:rPr lang="en-GB"/>
              <a:pPr>
                <a:defRPr/>
              </a:pPr>
              <a:t>‹#›</a:t>
            </a:fld>
            <a:endParaRPr lang="en-GB"/>
          </a:p>
        </p:txBody>
      </p:sp>
    </p:spTree>
    <p:extLst>
      <p:ext uri="{BB962C8B-B14F-4D97-AF65-F5344CB8AC3E}">
        <p14:creationId xmlns:p14="http://schemas.microsoft.com/office/powerpoint/2010/main" val="2780128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1EC5848B-566D-4FFB-AB00-F77029D67DC9}" type="slidenum">
              <a:rPr lang="en-GB"/>
              <a:pPr>
                <a:defRPr/>
              </a:pPr>
              <a:t>‹#›</a:t>
            </a:fld>
            <a:endParaRPr lang="en-GB"/>
          </a:p>
        </p:txBody>
      </p:sp>
    </p:spTree>
    <p:extLst>
      <p:ext uri="{BB962C8B-B14F-4D97-AF65-F5344CB8AC3E}">
        <p14:creationId xmlns:p14="http://schemas.microsoft.com/office/powerpoint/2010/main" val="3304905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b="1">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b="1">
                <a:cs typeface="Arial" charset="0"/>
              </a:defRPr>
            </a:lvl1pPr>
          </a:lstStyle>
          <a:p>
            <a:pPr>
              <a:defRPr/>
            </a:pPr>
            <a:fld id="{7F7DC44A-3BEA-4C35-9AAD-474A3A7F1157}" type="slidenum">
              <a:rPr lang="en-GB"/>
              <a:pPr>
                <a:defRPr/>
              </a:pPr>
              <a:t>‹#›</a:t>
            </a:fld>
            <a:endParaRPr lang="en-GB"/>
          </a:p>
        </p:txBody>
      </p:sp>
    </p:spTree>
    <p:extLst>
      <p:ext uri="{BB962C8B-B14F-4D97-AF65-F5344CB8AC3E}">
        <p14:creationId xmlns:p14="http://schemas.microsoft.com/office/powerpoint/2010/main" val="229348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dirty="0"/>
          </a:p>
        </p:txBody>
      </p:sp>
      <p:sp>
        <p:nvSpPr>
          <p:cNvPr id="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33712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b="0">
                <a:solidFill>
                  <a:schemeClr val="tx1"/>
                </a:solidFill>
                <a:latin typeface="+mj-lt"/>
              </a:defRPr>
            </a:lvl1pPr>
          </a:lstStyle>
          <a:p>
            <a:pPr>
              <a:defRPr/>
            </a:pPr>
            <a:endParaRPr lang="en-GB" dirty="0"/>
          </a:p>
        </p:txBody>
      </p:sp>
      <p:sp>
        <p:nvSpPr>
          <p:cNvPr id="1030" name="Rectangle 6"/>
          <p:cNvSpPr>
            <a:spLocks noGrp="1" noChangeArrowheads="1"/>
          </p:cNvSpPr>
          <p:nvPr>
            <p:ph type="sldNum" sz="quarter" idx="4"/>
          </p:nvPr>
        </p:nvSpPr>
        <p:spPr bwMode="auto">
          <a:xfrm>
            <a:off x="6553200" y="6337126"/>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0">
                <a:solidFill>
                  <a:schemeClr val="tx1"/>
                </a:solidFill>
                <a:latin typeface="Arial" charset="0"/>
              </a:defRPr>
            </a:lvl1pPr>
          </a:lstStyle>
          <a:p>
            <a:pPr>
              <a:defRPr/>
            </a:pPr>
            <a:fld id="{9C8D21B7-B314-438C-91E9-7FF9087DC078}"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3" r:id="rId12"/>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8717CE7A-A1BB-48B1-9309-9B555FBD0AA0}"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32" name="Picture 17" descr="LOGO CE_Vertical_EN_NEG_quadri_H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en-IE" altLang="en-US" sz="600" b="0" i="1" smtClean="0">
                <a:solidFill>
                  <a:srgbClr val="FFFFFF"/>
                </a:solidFill>
              </a:rPr>
              <a:t>Policy</a:t>
            </a:r>
            <a:endParaRPr lang="en-GB" altLang="en-US" sz="600" b="0" i="1" smtClean="0">
              <a:solidFill>
                <a:srgbClr val="FFFFFF"/>
              </a:solidFill>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eaLnBrk="1" hangingPunct="1">
              <a:defRPr/>
            </a:pPr>
            <a:r>
              <a:rPr lang="en-IE" altLang="en-US" sz="600" b="0" i="1" smtClean="0">
                <a:solidFill>
                  <a:srgbClr val="FFFFFF"/>
                </a:solidFill>
              </a:rPr>
              <a:t> Research and</a:t>
            </a:r>
          </a:p>
          <a:p>
            <a:pPr eaLnBrk="1" hangingPunct="1">
              <a:defRPr/>
            </a:pPr>
            <a:r>
              <a:rPr lang="en-IE" altLang="en-US" sz="600" b="0" i="1" smtClean="0">
                <a:solidFill>
                  <a:srgbClr val="FFFFFF"/>
                </a:solidFill>
              </a:rPr>
              <a:t> Innovation</a:t>
            </a:r>
            <a:endParaRPr lang="en-GB" altLang="en-US" sz="600" b="0" i="1" smtClean="0">
              <a:solidFill>
                <a:srgbClr val="FFFFFF"/>
              </a:solidFill>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mtClean="0"/>
          </a:p>
        </p:txBody>
      </p:sp>
    </p:spTree>
    <p:extLst>
      <p:ext uri="{BB962C8B-B14F-4D97-AF65-F5344CB8AC3E}">
        <p14:creationId xmlns:p14="http://schemas.microsoft.com/office/powerpoint/2010/main" val="4049876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2051"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9BC1299C-72C7-451F-A22A-D65BD422FB50}"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2057"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32113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ec.europa.eu/research/swafs/pdf/pub_gender_equality/2012.4808_Gendered%20Innovations_web2.pdf" TargetMode="External"/><Relationship Id="rId4" Type="http://schemas.openxmlformats.org/officeDocument/2006/relationships/hyperlink" Target="http://ec.europa.eu/research/gendered-innovat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enderportal.e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genderste.eu/" TargetMode="External"/><Relationship Id="rId4" Type="http://schemas.openxmlformats.org/officeDocument/2006/relationships/hyperlink" Target="http://www.yellowwindow.be/genderinresearc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4120496" y="4293096"/>
            <a:ext cx="4627968" cy="864096"/>
          </a:xfrm>
        </p:spPr>
        <p:txBody>
          <a:bodyPr/>
          <a:lstStyle/>
          <a:p>
            <a:r>
              <a:rPr lang="en-US" dirty="0" smtClean="0">
                <a:solidFill>
                  <a:schemeClr val="bg1"/>
                </a:solidFill>
              </a:rPr>
              <a:t>SWAFS NCP Info Day</a:t>
            </a:r>
          </a:p>
          <a:p>
            <a:r>
              <a:rPr lang="en-US" sz="1600" dirty="0" smtClean="0">
                <a:solidFill>
                  <a:schemeClr val="bg1"/>
                </a:solidFill>
              </a:rPr>
              <a:t>Brussels, 2 February 2016</a:t>
            </a:r>
            <a:endParaRPr lang="en-GB" sz="1600" dirty="0">
              <a:solidFill>
                <a:schemeClr val="bg1"/>
              </a:solidFill>
            </a:endParaRPr>
          </a:p>
        </p:txBody>
      </p:sp>
      <p:sp>
        <p:nvSpPr>
          <p:cNvPr id="10" name="Text Placeholder 9"/>
          <p:cNvSpPr>
            <a:spLocks noGrp="1"/>
          </p:cNvSpPr>
          <p:nvPr>
            <p:ph type="body" sz="quarter" idx="4294967295"/>
          </p:nvPr>
        </p:nvSpPr>
        <p:spPr>
          <a:xfrm>
            <a:off x="3923928" y="5202928"/>
            <a:ext cx="4896544" cy="720147"/>
          </a:xfrm>
        </p:spPr>
        <p:txBody>
          <a:bodyPr/>
          <a:lstStyle/>
          <a:p>
            <a:r>
              <a:rPr lang="en-US" sz="1600" dirty="0" smtClean="0">
                <a:solidFill>
                  <a:schemeClr val="bg1"/>
                </a:solidFill>
              </a:rPr>
              <a:t>RTD B7 - Science with and for Society</a:t>
            </a:r>
          </a:p>
          <a:p>
            <a:r>
              <a:rPr lang="en-US" sz="1600" dirty="0" smtClean="0">
                <a:solidFill>
                  <a:schemeClr val="bg1"/>
                </a:solidFill>
              </a:rPr>
              <a:t>RTD-7.1 Gender Sector</a:t>
            </a:r>
            <a:endParaRPr lang="en-GB" sz="1600" dirty="0">
              <a:solidFill>
                <a:schemeClr val="bg1"/>
              </a:solidFill>
            </a:endParaRPr>
          </a:p>
        </p:txBody>
      </p:sp>
      <p:sp>
        <p:nvSpPr>
          <p:cNvPr id="11" name="Title 2"/>
          <p:cNvSpPr>
            <a:spLocks noGrp="1"/>
          </p:cNvSpPr>
          <p:nvPr>
            <p:ph type="title"/>
          </p:nvPr>
        </p:nvSpPr>
        <p:spPr bwMode="auto">
          <a:xfrm>
            <a:off x="251520" y="1916832"/>
            <a:ext cx="8640960" cy="20882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dirty="0" smtClean="0"/>
              <a:t>HORIZON 2020</a:t>
            </a:r>
            <a:br>
              <a:rPr lang="en-GB" dirty="0" smtClean="0"/>
            </a:br>
            <a:r>
              <a:rPr lang="en-GB" sz="2800" dirty="0"/>
              <a:t/>
            </a:r>
            <a:br>
              <a:rPr lang="en-GB" sz="2800" dirty="0"/>
            </a:br>
            <a:endParaRPr lang="en-GB" sz="2800" dirty="0" smtClean="0"/>
          </a:p>
        </p:txBody>
      </p:sp>
      <p:sp>
        <p:nvSpPr>
          <p:cNvPr id="12" name="Content Placeholder 6"/>
          <p:cNvSpPr>
            <a:spLocks noGrp="1"/>
          </p:cNvSpPr>
          <p:nvPr>
            <p:ph idx="10"/>
          </p:nvPr>
        </p:nvSpPr>
        <p:spPr bwMode="auto">
          <a:xfrm flipH="1" flipV="1">
            <a:off x="8658225" y="3167381"/>
            <a:ext cx="45719" cy="4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en-GB" dirty="0" smtClean="0"/>
          </a:p>
          <a:p>
            <a:pPr eaLnBrk="1" hangingPunct="1">
              <a:spcBef>
                <a:spcPct val="0"/>
              </a:spcBef>
            </a:pPr>
            <a:endParaRPr lang="en-US" dirty="0" smtClean="0"/>
          </a:p>
          <a:p>
            <a:pPr eaLnBrk="1" hangingPunct="1">
              <a:spcBef>
                <a:spcPct val="0"/>
              </a:spcBef>
            </a:pPr>
            <a:endParaRPr lang="en-US" dirty="0"/>
          </a:p>
          <a:p>
            <a:pPr eaLnBrk="1" hangingPunct="1">
              <a:spcBef>
                <a:spcPct val="0"/>
              </a:spcBef>
            </a:pPr>
            <a:endParaRPr lang="en-US" dirty="0" smtClean="0"/>
          </a:p>
          <a:p>
            <a:pPr eaLnBrk="1" hangingPunct="1">
              <a:spcBef>
                <a:spcPct val="0"/>
              </a:spcBef>
            </a:pPr>
            <a:endParaRPr lang="en-US" dirty="0"/>
          </a:p>
          <a:p>
            <a:pPr eaLnBrk="1" hangingPunct="1">
              <a:spcBef>
                <a:spcPct val="0"/>
              </a:spcBef>
            </a:pPr>
            <a:endParaRPr lang="en-GB" dirty="0" smtClean="0"/>
          </a:p>
        </p:txBody>
      </p:sp>
    </p:spTree>
    <p:extLst>
      <p:ext uri="{BB962C8B-B14F-4D97-AF65-F5344CB8AC3E}">
        <p14:creationId xmlns:p14="http://schemas.microsoft.com/office/powerpoint/2010/main" val="324170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851275" y="3645322"/>
            <a:ext cx="44354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r" eaLnBrk="0" hangingPunct="0">
              <a:spcBef>
                <a:spcPct val="20000"/>
              </a:spcBef>
            </a:pPr>
            <a:r>
              <a:rPr lang="en-GB" altLang="en-US" sz="1600" b="0">
                <a:solidFill>
                  <a:srgbClr val="000000"/>
                </a:solidFill>
                <a:latin typeface="Tahoma" pitchFamily="34" charset="0"/>
                <a:ea typeface="ＭＳ Ｐゴシック" pitchFamily="34" charset="-128"/>
              </a:rPr>
              <a:t/>
            </a:r>
            <a:br>
              <a:rPr lang="en-GB" altLang="en-US" sz="1600" b="0">
                <a:solidFill>
                  <a:srgbClr val="000000"/>
                </a:solidFill>
                <a:latin typeface="Tahoma" pitchFamily="34" charset="0"/>
                <a:ea typeface="ＭＳ Ｐゴシック" pitchFamily="34" charset="-128"/>
              </a:rPr>
            </a:br>
            <a:r>
              <a:rPr lang="en-GB" altLang="en-US" sz="1600">
                <a:solidFill>
                  <a:srgbClr val="000000"/>
                </a:solidFill>
                <a:latin typeface="Tahoma" pitchFamily="34" charset="0"/>
                <a:ea typeface="ＭＳ Ｐゴシック" pitchFamily="34" charset="-128"/>
              </a:rPr>
              <a:t/>
            </a:r>
            <a:br>
              <a:rPr lang="en-GB" altLang="en-US" sz="1600">
                <a:solidFill>
                  <a:srgbClr val="000000"/>
                </a:solidFill>
                <a:latin typeface="Tahoma" pitchFamily="34" charset="0"/>
                <a:ea typeface="ＭＳ Ｐゴシック" pitchFamily="34" charset="-128"/>
              </a:rPr>
            </a:br>
            <a:endParaRPr lang="en-GB" altLang="en-US" sz="1200">
              <a:solidFill>
                <a:srgbClr val="000000"/>
              </a:solidFill>
              <a:latin typeface="Tahoma" pitchFamily="34" charset="0"/>
              <a:ea typeface="ＭＳ Ｐゴシック" pitchFamily="34" charset="-128"/>
            </a:endParaRPr>
          </a:p>
        </p:txBody>
      </p:sp>
      <p:sp>
        <p:nvSpPr>
          <p:cNvPr id="5" name="Rectangle 6"/>
          <p:cNvSpPr>
            <a:spLocks noChangeArrowheads="1"/>
          </p:cNvSpPr>
          <p:nvPr/>
        </p:nvSpPr>
        <p:spPr bwMode="auto">
          <a:xfrm>
            <a:off x="250825" y="1845097"/>
            <a:ext cx="8569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p>
            <a:pPr eaLnBrk="0" hangingPunct="0"/>
            <a:endParaRPr lang="en-US" altLang="en-US" sz="2000" b="0">
              <a:solidFill>
                <a:srgbClr val="2D5EC1"/>
              </a:solidFill>
              <a:ea typeface="ＭＳ Ｐゴシック" pitchFamily="34" charset="-128"/>
            </a:endParaRPr>
          </a:p>
          <a:p>
            <a:pPr eaLnBrk="0" hangingPunct="0"/>
            <a:endParaRPr lang="en-US" altLang="en-US" sz="1600" b="0">
              <a:solidFill>
                <a:srgbClr val="2D5EC1"/>
              </a:solidFill>
              <a:ea typeface="ＭＳ Ｐゴシック" pitchFamily="34" charset="-128"/>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363" y="1124372"/>
            <a:ext cx="4708525" cy="396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Rectangle 2"/>
          <p:cNvSpPr>
            <a:spLocks noChangeArrowheads="1"/>
          </p:cNvSpPr>
          <p:nvPr/>
        </p:nvSpPr>
        <p:spPr bwMode="auto">
          <a:xfrm>
            <a:off x="2339975" y="2829347"/>
            <a:ext cx="1800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Clr>
                <a:srgbClr val="FFFFFF"/>
              </a:buClr>
            </a:pPr>
            <a:r>
              <a:rPr lang="fr-BE" altLang="en-US" sz="2000">
                <a:solidFill>
                  <a:srgbClr val="1E4084"/>
                </a:solidFill>
                <a:latin typeface="Helvetica" pitchFamily="34" charset="0"/>
              </a:rPr>
              <a:t>Website contains checklists for different research fields!!</a:t>
            </a:r>
            <a:endParaRPr lang="en-GB" altLang="en-US" sz="2000" b="0">
              <a:solidFill>
                <a:srgbClr val="1E4084"/>
              </a:solidFill>
              <a:latin typeface="Helvetica" pitchFamily="34" charset="0"/>
            </a:endParaRPr>
          </a:p>
        </p:txBody>
      </p:sp>
      <p:sp>
        <p:nvSpPr>
          <p:cNvPr id="8" name="Rectangle 7"/>
          <p:cNvSpPr/>
          <p:nvPr/>
        </p:nvSpPr>
        <p:spPr>
          <a:xfrm>
            <a:off x="395288" y="5175672"/>
            <a:ext cx="8497887" cy="1016000"/>
          </a:xfrm>
          <a:prstGeom prst="rect">
            <a:avLst/>
          </a:prstGeom>
        </p:spPr>
        <p:txBody>
          <a:bodyPr>
            <a:spAutoFit/>
          </a:bodyPr>
          <a:lstStyle/>
          <a:p>
            <a:pPr>
              <a:defRPr/>
            </a:pPr>
            <a:endParaRPr lang="en-GB" sz="2000" i="1" u="sng" kern="0" dirty="0">
              <a:solidFill>
                <a:srgbClr val="0F5494"/>
              </a:solidFill>
              <a:latin typeface="Times New Roman" pitchFamily="18" charset="0"/>
              <a:cs typeface="Times New Roman" pitchFamily="18" charset="0"/>
            </a:endParaRPr>
          </a:p>
          <a:p>
            <a:pPr>
              <a:defRPr/>
            </a:pPr>
            <a:r>
              <a:rPr lang="pl-PL" sz="2000" u="sng" dirty="0">
                <a:cs typeface="+mn-cs"/>
                <a:hlinkClick r:id="rId4"/>
              </a:rPr>
              <a:t>http://ec.europa.eu/research/gendered-innovations/</a:t>
            </a:r>
            <a:endParaRPr lang="en-GB" sz="2000" dirty="0">
              <a:cs typeface="+mn-cs"/>
            </a:endParaRPr>
          </a:p>
          <a:p>
            <a:pPr>
              <a:defRPr/>
            </a:pPr>
            <a:endParaRPr lang="en-GB" sz="2000" dirty="0">
              <a:cs typeface="+mn-cs"/>
            </a:endParaRPr>
          </a:p>
        </p:txBody>
      </p:sp>
      <p:sp>
        <p:nvSpPr>
          <p:cNvPr id="9" name="Slide Number Placeholder 3"/>
          <p:cNvSpPr>
            <a:spLocks noGrp="1"/>
          </p:cNvSpPr>
          <p:nvPr>
            <p:ph type="sldNum" sz="quarter" idx="12"/>
          </p:nvPr>
        </p:nvSpPr>
        <p:spPr>
          <a:xfrm>
            <a:off x="6553200" y="5616823"/>
            <a:ext cx="2133600" cy="476250"/>
          </a:xfrm>
        </p:spPr>
        <p:txBody>
          <a:bodyPr/>
          <a:lstStyle/>
          <a:p>
            <a:pPr>
              <a:defRPr/>
            </a:pPr>
            <a:fld id="{8C5AD2F6-4150-43AF-AAB5-683029A882EE}" type="slidenum">
              <a:rPr lang="en-GB" smtClean="0"/>
              <a:pPr>
                <a:defRPr/>
              </a:pPr>
              <a:t>10</a:t>
            </a:fld>
            <a:endParaRPr lang="en-GB"/>
          </a:p>
        </p:txBody>
      </p:sp>
      <p:sp>
        <p:nvSpPr>
          <p:cNvPr id="10" name="TextBox 4"/>
          <p:cNvSpPr txBox="1">
            <a:spLocks noChangeArrowheads="1"/>
          </p:cNvSpPr>
          <p:nvPr/>
        </p:nvSpPr>
        <p:spPr bwMode="auto">
          <a:xfrm>
            <a:off x="250825" y="476672"/>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r" eaLnBrk="1" hangingPunct="1"/>
            <a:r>
              <a:rPr lang="it-IT" altLang="en-US" sz="2400" b="0" dirty="0">
                <a:solidFill>
                  <a:srgbClr val="336699"/>
                </a:solidFill>
                <a:latin typeface="Helvetica" pitchFamily="34" charset="0"/>
              </a:rPr>
              <a:t>Concrete </a:t>
            </a:r>
            <a:r>
              <a:rPr lang="it-IT" altLang="en-US" sz="2400" b="0" dirty="0" err="1">
                <a:solidFill>
                  <a:srgbClr val="336699"/>
                </a:solidFill>
                <a:latin typeface="Helvetica" pitchFamily="34" charset="0"/>
              </a:rPr>
              <a:t>examples</a:t>
            </a:r>
            <a:r>
              <a:rPr lang="it-IT" altLang="en-US" sz="2400" b="0" dirty="0">
                <a:solidFill>
                  <a:srgbClr val="336699"/>
                </a:solidFill>
                <a:latin typeface="Helvetica" pitchFamily="34" charset="0"/>
              </a:rPr>
              <a:t> of gender </a:t>
            </a:r>
            <a:r>
              <a:rPr lang="it-IT" altLang="en-US" sz="2400" b="0" dirty="0" err="1">
                <a:solidFill>
                  <a:srgbClr val="336699"/>
                </a:solidFill>
                <a:latin typeface="Helvetica" pitchFamily="34" charset="0"/>
              </a:rPr>
              <a:t>dimension</a:t>
            </a:r>
            <a:endParaRPr lang="en-GB" altLang="en-US" sz="2400" b="0" dirty="0">
              <a:solidFill>
                <a:srgbClr val="336699"/>
              </a:solidFill>
              <a:latin typeface="Helvetica" pitchFamily="34" charset="0"/>
            </a:endParaRPr>
          </a:p>
        </p:txBody>
      </p:sp>
      <p:pic>
        <p:nvPicPr>
          <p:cNvPr id="11" name="Picture 2">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300" y="2421360"/>
            <a:ext cx="19542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7938" y="1124372"/>
            <a:ext cx="47291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Clr>
                <a:srgbClr val="FFFFFF"/>
              </a:buClr>
            </a:pPr>
            <a:r>
              <a:rPr lang="fr-BE" altLang="en-US" sz="2000">
                <a:solidFill>
                  <a:srgbClr val="1E4084"/>
                </a:solidFill>
                <a:latin typeface="Helvetica" pitchFamily="34" charset="0"/>
              </a:rPr>
              <a:t>"Gendered Innovations" </a:t>
            </a:r>
          </a:p>
          <a:p>
            <a:pPr eaLnBrk="0" hangingPunct="0">
              <a:spcBef>
                <a:spcPct val="20000"/>
              </a:spcBef>
              <a:buClr>
                <a:srgbClr val="FFFFFF"/>
              </a:buClr>
            </a:pPr>
            <a:r>
              <a:rPr lang="en-GB" altLang="en-US" sz="2000" b="0">
                <a:solidFill>
                  <a:srgbClr val="1E4084"/>
                </a:solidFill>
                <a:latin typeface="Helvetica" pitchFamily="34" charset="0"/>
              </a:rPr>
              <a:t>employs methods of sex and gender analysis to create new knowledge.</a:t>
            </a:r>
          </a:p>
        </p:txBody>
      </p:sp>
    </p:spTree>
    <p:extLst>
      <p:ext uri="{BB962C8B-B14F-4D97-AF65-F5344CB8AC3E}">
        <p14:creationId xmlns:p14="http://schemas.microsoft.com/office/powerpoint/2010/main" val="129997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5406132"/>
            <a:ext cx="2133600" cy="476250"/>
          </a:xfrm>
        </p:spPr>
        <p:txBody>
          <a:bodyPr/>
          <a:lstStyle/>
          <a:p>
            <a:pPr>
              <a:defRPr/>
            </a:pPr>
            <a:fld id="{9754244A-5BF1-4BF5-9852-A81CB811DC5D}" type="slidenum">
              <a:rPr lang="en-GB" smtClean="0"/>
              <a:pPr>
                <a:defRPr/>
              </a:pPr>
              <a:t>11</a:t>
            </a:fld>
            <a:endParaRPr lang="en-GB"/>
          </a:p>
        </p:txBody>
      </p:sp>
      <p:sp>
        <p:nvSpPr>
          <p:cNvPr id="5" name="Circular Arrow 4"/>
          <p:cNvSpPr/>
          <p:nvPr/>
        </p:nvSpPr>
        <p:spPr>
          <a:xfrm>
            <a:off x="1865313" y="383456"/>
            <a:ext cx="5092700" cy="5094288"/>
          </a:xfrm>
          <a:prstGeom prst="circularArrow">
            <a:avLst>
              <a:gd name="adj1" fmla="val 5544"/>
              <a:gd name="adj2" fmla="val 330680"/>
              <a:gd name="adj3" fmla="val 13614833"/>
              <a:gd name="adj4" fmla="val 17484804"/>
              <a:gd name="adj5" fmla="val 5757"/>
            </a:avLst>
          </a:prstGeom>
          <a:solidFill>
            <a:srgbClr val="2D5EC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276600" y="332656"/>
            <a:ext cx="2547938" cy="1463675"/>
          </a:xfrm>
          <a:custGeom>
            <a:avLst/>
            <a:gdLst>
              <a:gd name="connsiteX0" fmla="*/ 0 w 2549089"/>
              <a:gd name="connsiteY0" fmla="*/ 244007 h 1464011"/>
              <a:gd name="connsiteX1" fmla="*/ 244007 w 2549089"/>
              <a:gd name="connsiteY1" fmla="*/ 0 h 1464011"/>
              <a:gd name="connsiteX2" fmla="*/ 2305082 w 2549089"/>
              <a:gd name="connsiteY2" fmla="*/ 0 h 1464011"/>
              <a:gd name="connsiteX3" fmla="*/ 2549089 w 2549089"/>
              <a:gd name="connsiteY3" fmla="*/ 244007 h 1464011"/>
              <a:gd name="connsiteX4" fmla="*/ 2549089 w 2549089"/>
              <a:gd name="connsiteY4" fmla="*/ 1220004 h 1464011"/>
              <a:gd name="connsiteX5" fmla="*/ 2305082 w 2549089"/>
              <a:gd name="connsiteY5" fmla="*/ 1464011 h 1464011"/>
              <a:gd name="connsiteX6" fmla="*/ 244007 w 2549089"/>
              <a:gd name="connsiteY6" fmla="*/ 1464011 h 1464011"/>
              <a:gd name="connsiteX7" fmla="*/ 0 w 2549089"/>
              <a:gd name="connsiteY7" fmla="*/ 1220004 h 1464011"/>
              <a:gd name="connsiteX8" fmla="*/ 0 w 2549089"/>
              <a:gd name="connsiteY8" fmla="*/ 244007 h 14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089" h="1464011">
                <a:moveTo>
                  <a:pt x="0" y="244007"/>
                </a:moveTo>
                <a:cubicBezTo>
                  <a:pt x="0" y="109246"/>
                  <a:pt x="109246" y="0"/>
                  <a:pt x="244007" y="0"/>
                </a:cubicBezTo>
                <a:lnTo>
                  <a:pt x="2305082" y="0"/>
                </a:lnTo>
                <a:cubicBezTo>
                  <a:pt x="2439843" y="0"/>
                  <a:pt x="2549089" y="109246"/>
                  <a:pt x="2549089" y="244007"/>
                </a:cubicBezTo>
                <a:lnTo>
                  <a:pt x="2549089" y="1220004"/>
                </a:lnTo>
                <a:cubicBezTo>
                  <a:pt x="2549089" y="1354765"/>
                  <a:pt x="2439843" y="1464011"/>
                  <a:pt x="2305082" y="1464011"/>
                </a:cubicBezTo>
                <a:lnTo>
                  <a:pt x="244007" y="1464011"/>
                </a:lnTo>
                <a:cubicBezTo>
                  <a:pt x="109246" y="1464011"/>
                  <a:pt x="0" y="1354765"/>
                  <a:pt x="0" y="1220004"/>
                </a:cubicBezTo>
                <a:lnTo>
                  <a:pt x="0" y="244007"/>
                </a:lnTo>
                <a:close/>
              </a:path>
            </a:pathLst>
          </a:custGeom>
          <a:solidFill>
            <a:srgbClr val="2D5EC1"/>
          </a:solidFill>
          <a:ln w="635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7667" tIns="147667" rIns="147667" bIns="147667" spcCol="1270" anchor="ctr"/>
          <a:lstStyle/>
          <a:p>
            <a:pPr algn="ctr" defTabSz="889000">
              <a:lnSpc>
                <a:spcPct val="90000"/>
              </a:lnSpc>
              <a:spcAft>
                <a:spcPct val="35000"/>
              </a:spcAft>
              <a:defRPr/>
            </a:pPr>
            <a:r>
              <a:rPr lang="fr-FR" sz="2000" dirty="0">
                <a:solidFill>
                  <a:srgbClr val="FFCE33"/>
                </a:solidFill>
                <a:latin typeface="Helvetica" pitchFamily="34" charset="0"/>
              </a:rPr>
              <a:t>H2020 WP:</a:t>
            </a:r>
          </a:p>
          <a:p>
            <a:pPr algn="ctr" defTabSz="889000">
              <a:lnSpc>
                <a:spcPct val="90000"/>
              </a:lnSpc>
              <a:spcAft>
                <a:spcPct val="35000"/>
              </a:spcAft>
              <a:defRPr/>
            </a:pPr>
            <a:r>
              <a:rPr lang="fr-FR" sz="1800" dirty="0" err="1">
                <a:solidFill>
                  <a:srgbClr val="FFCE33"/>
                </a:solidFill>
                <a:latin typeface="Helvetica" pitchFamily="34" charset="0"/>
              </a:rPr>
              <a:t>Some</a:t>
            </a:r>
            <a:r>
              <a:rPr lang="fr-FR" sz="1800" dirty="0">
                <a:solidFill>
                  <a:srgbClr val="FFCE33"/>
                </a:solidFill>
                <a:latin typeface="Helvetica" pitchFamily="34" charset="0"/>
              </a:rPr>
              <a:t> </a:t>
            </a:r>
            <a:r>
              <a:rPr lang="fr-FR" sz="1800" dirty="0" err="1">
                <a:solidFill>
                  <a:srgbClr val="FFCE33"/>
                </a:solidFill>
                <a:latin typeface="Helvetica" pitchFamily="34" charset="0"/>
              </a:rPr>
              <a:t>topics</a:t>
            </a:r>
            <a:r>
              <a:rPr lang="fr-FR" sz="1800" dirty="0">
                <a:solidFill>
                  <a:srgbClr val="FFCE33"/>
                </a:solidFill>
                <a:latin typeface="Helvetica" pitchFamily="34" charset="0"/>
              </a:rPr>
              <a:t> </a:t>
            </a:r>
            <a:r>
              <a:rPr lang="fr-FR" sz="1800" dirty="0" err="1">
                <a:solidFill>
                  <a:srgbClr val="FFCE33"/>
                </a:solidFill>
                <a:latin typeface="Helvetica" pitchFamily="34" charset="0"/>
              </a:rPr>
              <a:t>require</a:t>
            </a:r>
            <a:r>
              <a:rPr lang="fr-FR" sz="1800" dirty="0">
                <a:solidFill>
                  <a:srgbClr val="FFCE33"/>
                </a:solidFill>
                <a:latin typeface="Helvetica" pitchFamily="34" charset="0"/>
              </a:rPr>
              <a:t> a </a:t>
            </a:r>
            <a:r>
              <a:rPr lang="fr-FR" sz="1800" dirty="0" err="1">
                <a:solidFill>
                  <a:srgbClr val="FFCE33"/>
                </a:solidFill>
                <a:latin typeface="Helvetica" pitchFamily="34" charset="0"/>
              </a:rPr>
              <a:t>specific</a:t>
            </a:r>
            <a:r>
              <a:rPr lang="fr-FR" sz="1800" dirty="0">
                <a:solidFill>
                  <a:srgbClr val="FFCE33"/>
                </a:solidFill>
                <a:latin typeface="Helvetica" pitchFamily="34" charset="0"/>
              </a:rPr>
              <a:t> </a:t>
            </a:r>
            <a:r>
              <a:rPr lang="fr-FR" sz="1800" dirty="0" err="1">
                <a:solidFill>
                  <a:srgbClr val="FFCE33"/>
                </a:solidFill>
                <a:latin typeface="Helvetica" pitchFamily="34" charset="0"/>
              </a:rPr>
              <a:t>gender</a:t>
            </a:r>
            <a:r>
              <a:rPr lang="fr-FR" sz="1800" dirty="0">
                <a:solidFill>
                  <a:srgbClr val="FFCE33"/>
                </a:solidFill>
                <a:latin typeface="Helvetica" pitchFamily="34" charset="0"/>
              </a:rPr>
              <a:t> </a:t>
            </a:r>
            <a:r>
              <a:rPr lang="fr-FR" sz="1800" dirty="0" err="1">
                <a:solidFill>
                  <a:srgbClr val="FFCE33"/>
                </a:solidFill>
                <a:latin typeface="Helvetica" pitchFamily="34" charset="0"/>
              </a:rPr>
              <a:t>analysis</a:t>
            </a:r>
            <a:r>
              <a:rPr lang="fr-FR" sz="1800" dirty="0">
                <a:solidFill>
                  <a:srgbClr val="FFCE33"/>
                </a:solidFill>
                <a:latin typeface="Helvetica" pitchFamily="34" charset="0"/>
              </a:rPr>
              <a:t> </a:t>
            </a:r>
            <a:endParaRPr lang="en-GB" sz="1800" dirty="0">
              <a:solidFill>
                <a:srgbClr val="FFCE33"/>
              </a:solidFill>
            </a:endParaRPr>
          </a:p>
        </p:txBody>
      </p:sp>
      <p:sp>
        <p:nvSpPr>
          <p:cNvPr id="7" name="Freeform 6"/>
          <p:cNvSpPr/>
          <p:nvPr/>
        </p:nvSpPr>
        <p:spPr>
          <a:xfrm>
            <a:off x="5492750" y="1920156"/>
            <a:ext cx="2622550" cy="1585913"/>
          </a:xfrm>
          <a:custGeom>
            <a:avLst/>
            <a:gdLst>
              <a:gd name="connsiteX0" fmla="*/ 0 w 2622231"/>
              <a:gd name="connsiteY0" fmla="*/ 264312 h 1585838"/>
              <a:gd name="connsiteX1" fmla="*/ 264312 w 2622231"/>
              <a:gd name="connsiteY1" fmla="*/ 0 h 1585838"/>
              <a:gd name="connsiteX2" fmla="*/ 2357919 w 2622231"/>
              <a:gd name="connsiteY2" fmla="*/ 0 h 1585838"/>
              <a:gd name="connsiteX3" fmla="*/ 2622231 w 2622231"/>
              <a:gd name="connsiteY3" fmla="*/ 264312 h 1585838"/>
              <a:gd name="connsiteX4" fmla="*/ 2622231 w 2622231"/>
              <a:gd name="connsiteY4" fmla="*/ 1321526 h 1585838"/>
              <a:gd name="connsiteX5" fmla="*/ 2357919 w 2622231"/>
              <a:gd name="connsiteY5" fmla="*/ 1585838 h 1585838"/>
              <a:gd name="connsiteX6" fmla="*/ 264312 w 2622231"/>
              <a:gd name="connsiteY6" fmla="*/ 1585838 h 1585838"/>
              <a:gd name="connsiteX7" fmla="*/ 0 w 2622231"/>
              <a:gd name="connsiteY7" fmla="*/ 1321526 h 1585838"/>
              <a:gd name="connsiteX8" fmla="*/ 0 w 2622231"/>
              <a:gd name="connsiteY8" fmla="*/ 264312 h 15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231" h="1585838">
                <a:moveTo>
                  <a:pt x="0" y="264312"/>
                </a:moveTo>
                <a:cubicBezTo>
                  <a:pt x="0" y="118337"/>
                  <a:pt x="118337" y="0"/>
                  <a:pt x="264312" y="0"/>
                </a:cubicBezTo>
                <a:lnTo>
                  <a:pt x="2357919" y="0"/>
                </a:lnTo>
                <a:cubicBezTo>
                  <a:pt x="2503894" y="0"/>
                  <a:pt x="2622231" y="118337"/>
                  <a:pt x="2622231" y="264312"/>
                </a:cubicBezTo>
                <a:lnTo>
                  <a:pt x="2622231" y="1321526"/>
                </a:lnTo>
                <a:cubicBezTo>
                  <a:pt x="2622231" y="1467501"/>
                  <a:pt x="2503894" y="1585838"/>
                  <a:pt x="2357919" y="1585838"/>
                </a:cubicBezTo>
                <a:lnTo>
                  <a:pt x="264312" y="1585838"/>
                </a:lnTo>
                <a:cubicBezTo>
                  <a:pt x="118337" y="1585838"/>
                  <a:pt x="0" y="1467501"/>
                  <a:pt x="0" y="1321526"/>
                </a:cubicBezTo>
                <a:lnTo>
                  <a:pt x="0" y="264312"/>
                </a:lnTo>
                <a:close/>
              </a:path>
            </a:pathLst>
          </a:custGeom>
          <a:solidFill>
            <a:srgbClr val="FFC000"/>
          </a:solidFill>
          <a:ln w="63500">
            <a:solidFill>
              <a:srgbClr val="2D5EC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5994" tIns="145994" rIns="145994" bIns="145994" spcCol="1270" anchor="ctr"/>
          <a:lstStyle/>
          <a:p>
            <a:pPr algn="ctr" defTabSz="800100">
              <a:lnSpc>
                <a:spcPct val="90000"/>
              </a:lnSpc>
              <a:spcAft>
                <a:spcPct val="35000"/>
              </a:spcAft>
              <a:defRPr/>
            </a:pPr>
            <a:r>
              <a:rPr lang="fr-FR" sz="1800" dirty="0">
                <a:solidFill>
                  <a:srgbClr val="1E4084"/>
                </a:solidFill>
                <a:latin typeface="Helvetica" pitchFamily="34" charset="0"/>
              </a:rPr>
              <a:t>Application </a:t>
            </a:r>
            <a:r>
              <a:rPr lang="fr-FR" sz="1800" dirty="0" err="1">
                <a:solidFill>
                  <a:srgbClr val="1E4084"/>
                </a:solidFill>
                <a:latin typeface="Helvetica" pitchFamily="34" charset="0"/>
              </a:rPr>
              <a:t>form</a:t>
            </a:r>
            <a:endParaRPr lang="fr-FR" sz="1800" dirty="0">
              <a:solidFill>
                <a:srgbClr val="1E4084"/>
              </a:solidFill>
              <a:latin typeface="Helvetica" pitchFamily="34" charset="0"/>
            </a:endParaRPr>
          </a:p>
          <a:p>
            <a:pPr algn="ctr" defTabSz="800100">
              <a:lnSpc>
                <a:spcPct val="90000"/>
              </a:lnSpc>
              <a:spcAft>
                <a:spcPct val="35000"/>
              </a:spcAft>
              <a:defRPr/>
            </a:pPr>
            <a:r>
              <a:rPr lang="en-GB" sz="1800" b="0" dirty="0">
                <a:solidFill>
                  <a:srgbClr val="1E4084"/>
                </a:solidFill>
                <a:latin typeface="Helvetica" pitchFamily="34" charset="0"/>
              </a:rPr>
              <a:t>"Where relevant describe how sex and/or gender analysis is taken into account in the project 's content"</a:t>
            </a:r>
            <a:r>
              <a:rPr lang="fr-FR" sz="1800" dirty="0">
                <a:solidFill>
                  <a:srgbClr val="1E4084"/>
                </a:solidFill>
                <a:latin typeface="Helvetica" pitchFamily="34" charset="0"/>
              </a:rPr>
              <a:t> </a:t>
            </a:r>
            <a:endParaRPr lang="en-GB" sz="1800" dirty="0">
              <a:solidFill>
                <a:srgbClr val="1E4084"/>
              </a:solidFill>
            </a:endParaRPr>
          </a:p>
        </p:txBody>
      </p:sp>
      <p:sp>
        <p:nvSpPr>
          <p:cNvPr id="8" name="Freeform 7"/>
          <p:cNvSpPr/>
          <p:nvPr/>
        </p:nvSpPr>
        <p:spPr>
          <a:xfrm>
            <a:off x="5210175" y="4261719"/>
            <a:ext cx="2616200" cy="1465262"/>
          </a:xfrm>
          <a:custGeom>
            <a:avLst/>
            <a:gdLst>
              <a:gd name="connsiteX0" fmla="*/ 0 w 2616395"/>
              <a:gd name="connsiteY0" fmla="*/ 244308 h 1465817"/>
              <a:gd name="connsiteX1" fmla="*/ 244308 w 2616395"/>
              <a:gd name="connsiteY1" fmla="*/ 0 h 1465817"/>
              <a:gd name="connsiteX2" fmla="*/ 2372087 w 2616395"/>
              <a:gd name="connsiteY2" fmla="*/ 0 h 1465817"/>
              <a:gd name="connsiteX3" fmla="*/ 2616395 w 2616395"/>
              <a:gd name="connsiteY3" fmla="*/ 244308 h 1465817"/>
              <a:gd name="connsiteX4" fmla="*/ 2616395 w 2616395"/>
              <a:gd name="connsiteY4" fmla="*/ 1221509 h 1465817"/>
              <a:gd name="connsiteX5" fmla="*/ 2372087 w 2616395"/>
              <a:gd name="connsiteY5" fmla="*/ 1465817 h 1465817"/>
              <a:gd name="connsiteX6" fmla="*/ 244308 w 2616395"/>
              <a:gd name="connsiteY6" fmla="*/ 1465817 h 1465817"/>
              <a:gd name="connsiteX7" fmla="*/ 0 w 2616395"/>
              <a:gd name="connsiteY7" fmla="*/ 1221509 h 1465817"/>
              <a:gd name="connsiteX8" fmla="*/ 0 w 2616395"/>
              <a:gd name="connsiteY8" fmla="*/ 244308 h 14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395" h="1465817">
                <a:moveTo>
                  <a:pt x="0" y="244308"/>
                </a:moveTo>
                <a:cubicBezTo>
                  <a:pt x="0" y="109380"/>
                  <a:pt x="109380" y="0"/>
                  <a:pt x="244308" y="0"/>
                </a:cubicBezTo>
                <a:lnTo>
                  <a:pt x="2372087" y="0"/>
                </a:lnTo>
                <a:cubicBezTo>
                  <a:pt x="2507015" y="0"/>
                  <a:pt x="2616395" y="109380"/>
                  <a:pt x="2616395" y="244308"/>
                </a:cubicBezTo>
                <a:lnTo>
                  <a:pt x="2616395" y="1221509"/>
                </a:lnTo>
                <a:cubicBezTo>
                  <a:pt x="2616395" y="1356437"/>
                  <a:pt x="2507015" y="1465817"/>
                  <a:pt x="2372087" y="1465817"/>
                </a:cubicBezTo>
                <a:lnTo>
                  <a:pt x="244308" y="1465817"/>
                </a:lnTo>
                <a:cubicBezTo>
                  <a:pt x="109380" y="1465817"/>
                  <a:pt x="0" y="1356437"/>
                  <a:pt x="0" y="1221509"/>
                </a:cubicBezTo>
                <a:lnTo>
                  <a:pt x="0" y="244308"/>
                </a:lnTo>
                <a:close/>
              </a:path>
            </a:pathLst>
          </a:custGeom>
          <a:solidFill>
            <a:srgbClr val="FFC000"/>
          </a:solidFill>
          <a:ln w="63500">
            <a:solidFill>
              <a:srgbClr val="2D5EC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0135" tIns="140135" rIns="140135" bIns="140135" spcCol="1270" anchor="ctr"/>
          <a:lstStyle/>
          <a:p>
            <a:pPr algn="ctr" defTabSz="800100">
              <a:lnSpc>
                <a:spcPct val="90000"/>
              </a:lnSpc>
              <a:spcAft>
                <a:spcPct val="35000"/>
              </a:spcAft>
              <a:defRPr/>
            </a:pPr>
            <a:r>
              <a:rPr lang="fr-FR" sz="1800" dirty="0">
                <a:solidFill>
                  <a:srgbClr val="1E4084"/>
                </a:solidFill>
                <a:latin typeface="Helvetica" pitchFamily="34" charset="0"/>
                <a:cs typeface="Arial" charset="0"/>
              </a:rPr>
              <a:t>Evaluation</a:t>
            </a:r>
            <a:endParaRPr lang="fr-FR" sz="1700" b="0" dirty="0">
              <a:solidFill>
                <a:srgbClr val="1E4084"/>
              </a:solidFill>
              <a:latin typeface="Helvetica" pitchFamily="34" charset="0"/>
              <a:cs typeface="Arial" charset="0"/>
            </a:endParaRPr>
          </a:p>
          <a:p>
            <a:pPr algn="ctr" defTabSz="800100">
              <a:lnSpc>
                <a:spcPct val="90000"/>
              </a:lnSpc>
              <a:spcAft>
                <a:spcPct val="35000"/>
              </a:spcAft>
              <a:defRPr/>
            </a:pPr>
            <a:r>
              <a:rPr lang="fr-FR" sz="1800" b="0" dirty="0">
                <a:solidFill>
                  <a:srgbClr val="1E4084"/>
                </a:solidFill>
                <a:latin typeface="Helvetica" pitchFamily="34" charset="0"/>
                <a:cs typeface="Arial" charset="0"/>
              </a:rPr>
              <a:t>Experts </a:t>
            </a:r>
            <a:r>
              <a:rPr lang="fr-FR" sz="1800" b="0" dirty="0" err="1">
                <a:solidFill>
                  <a:srgbClr val="1E4084"/>
                </a:solidFill>
                <a:latin typeface="Helvetica" pitchFamily="34" charset="0"/>
                <a:cs typeface="Arial" charset="0"/>
              </a:rPr>
              <a:t>assess</a:t>
            </a:r>
            <a:r>
              <a:rPr lang="fr-FR" sz="1800" b="0" dirty="0">
                <a:solidFill>
                  <a:srgbClr val="1E4084"/>
                </a:solidFill>
                <a:latin typeface="Helvetica" pitchFamily="34" charset="0"/>
                <a:cs typeface="Arial" charset="0"/>
              </a:rPr>
              <a:t> </a:t>
            </a:r>
            <a:r>
              <a:rPr lang="it-IT" sz="1800" b="0" dirty="0">
                <a:solidFill>
                  <a:srgbClr val="1E4084"/>
                </a:solidFill>
                <a:latin typeface="Helvetica" pitchFamily="34" charset="0"/>
                <a:cs typeface="Arial" charset="0"/>
              </a:rPr>
              <a:t>the </a:t>
            </a:r>
            <a:r>
              <a:rPr lang="it-IT" sz="1800" b="0" dirty="0" err="1">
                <a:solidFill>
                  <a:srgbClr val="1E4084"/>
                </a:solidFill>
                <a:latin typeface="Helvetica" pitchFamily="34" charset="0"/>
                <a:cs typeface="Arial" charset="0"/>
              </a:rPr>
              <a:t>inclusion</a:t>
            </a:r>
            <a:r>
              <a:rPr lang="it-IT" sz="1800" b="0" dirty="0">
                <a:solidFill>
                  <a:srgbClr val="1E4084"/>
                </a:solidFill>
                <a:latin typeface="Helvetica" pitchFamily="34" charset="0"/>
                <a:cs typeface="Arial" charset="0"/>
              </a:rPr>
              <a:t> of the gender </a:t>
            </a:r>
            <a:r>
              <a:rPr lang="it-IT" sz="1800" b="0" dirty="0" err="1">
                <a:solidFill>
                  <a:srgbClr val="1E4084"/>
                </a:solidFill>
                <a:latin typeface="Helvetica" pitchFamily="34" charset="0"/>
                <a:cs typeface="Arial" charset="0"/>
              </a:rPr>
              <a:t>dimension</a:t>
            </a:r>
            <a:r>
              <a:rPr lang="it-IT" sz="1800" b="0" dirty="0">
                <a:solidFill>
                  <a:srgbClr val="1E4084"/>
                </a:solidFill>
                <a:latin typeface="Helvetica" pitchFamily="34" charset="0"/>
                <a:cs typeface="Arial" charset="0"/>
              </a:rPr>
              <a:t> under the </a:t>
            </a:r>
            <a:r>
              <a:rPr lang="it-IT" sz="1800" b="0" dirty="0" err="1">
                <a:solidFill>
                  <a:srgbClr val="1E4084"/>
                </a:solidFill>
                <a:latin typeface="Helvetica" pitchFamily="34" charset="0"/>
                <a:cs typeface="Arial" charset="0"/>
              </a:rPr>
              <a:t>excellence</a:t>
            </a:r>
            <a:r>
              <a:rPr lang="it-IT" sz="1800" b="0" dirty="0">
                <a:solidFill>
                  <a:srgbClr val="1E4084"/>
                </a:solidFill>
                <a:latin typeface="Helvetica" pitchFamily="34" charset="0"/>
                <a:cs typeface="Arial" charset="0"/>
              </a:rPr>
              <a:t> </a:t>
            </a:r>
            <a:r>
              <a:rPr lang="it-IT" sz="1800" b="0" dirty="0" err="1">
                <a:solidFill>
                  <a:srgbClr val="1E4084"/>
                </a:solidFill>
                <a:latin typeface="Helvetica" pitchFamily="34" charset="0"/>
                <a:cs typeface="Arial" charset="0"/>
              </a:rPr>
              <a:t>criterion</a:t>
            </a:r>
            <a:r>
              <a:rPr lang="it-IT" sz="1800" b="0" dirty="0">
                <a:solidFill>
                  <a:srgbClr val="1E4084"/>
                </a:solidFill>
                <a:cs typeface="Arial" charset="0"/>
              </a:rPr>
              <a:t>. </a:t>
            </a:r>
            <a:endParaRPr lang="en-GB" sz="1800" dirty="0">
              <a:solidFill>
                <a:srgbClr val="1E4084"/>
              </a:solidFill>
            </a:endParaRPr>
          </a:p>
        </p:txBody>
      </p:sp>
      <p:sp>
        <p:nvSpPr>
          <p:cNvPr id="9" name="Freeform 8"/>
          <p:cNvSpPr/>
          <p:nvPr/>
        </p:nvSpPr>
        <p:spPr>
          <a:xfrm>
            <a:off x="1187450" y="4045819"/>
            <a:ext cx="2909888" cy="1339850"/>
          </a:xfrm>
          <a:custGeom>
            <a:avLst/>
            <a:gdLst>
              <a:gd name="connsiteX0" fmla="*/ 0 w 2910252"/>
              <a:gd name="connsiteY0" fmla="*/ 223327 h 1339936"/>
              <a:gd name="connsiteX1" fmla="*/ 223327 w 2910252"/>
              <a:gd name="connsiteY1" fmla="*/ 0 h 1339936"/>
              <a:gd name="connsiteX2" fmla="*/ 2686925 w 2910252"/>
              <a:gd name="connsiteY2" fmla="*/ 0 h 1339936"/>
              <a:gd name="connsiteX3" fmla="*/ 2910252 w 2910252"/>
              <a:gd name="connsiteY3" fmla="*/ 223327 h 1339936"/>
              <a:gd name="connsiteX4" fmla="*/ 2910252 w 2910252"/>
              <a:gd name="connsiteY4" fmla="*/ 1116609 h 1339936"/>
              <a:gd name="connsiteX5" fmla="*/ 2686925 w 2910252"/>
              <a:gd name="connsiteY5" fmla="*/ 1339936 h 1339936"/>
              <a:gd name="connsiteX6" fmla="*/ 223327 w 2910252"/>
              <a:gd name="connsiteY6" fmla="*/ 1339936 h 1339936"/>
              <a:gd name="connsiteX7" fmla="*/ 0 w 2910252"/>
              <a:gd name="connsiteY7" fmla="*/ 1116609 h 1339936"/>
              <a:gd name="connsiteX8" fmla="*/ 0 w 2910252"/>
              <a:gd name="connsiteY8" fmla="*/ 223327 h 133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252" h="1339936">
                <a:moveTo>
                  <a:pt x="0" y="223327"/>
                </a:moveTo>
                <a:cubicBezTo>
                  <a:pt x="0" y="99987"/>
                  <a:pt x="99987" y="0"/>
                  <a:pt x="223327" y="0"/>
                </a:cubicBezTo>
                <a:lnTo>
                  <a:pt x="2686925" y="0"/>
                </a:lnTo>
                <a:cubicBezTo>
                  <a:pt x="2810265" y="0"/>
                  <a:pt x="2910252" y="99987"/>
                  <a:pt x="2910252" y="223327"/>
                </a:cubicBezTo>
                <a:lnTo>
                  <a:pt x="2910252" y="1116609"/>
                </a:lnTo>
                <a:cubicBezTo>
                  <a:pt x="2910252" y="1239949"/>
                  <a:pt x="2810265" y="1339936"/>
                  <a:pt x="2686925" y="1339936"/>
                </a:cubicBezTo>
                <a:lnTo>
                  <a:pt x="223327" y="1339936"/>
                </a:lnTo>
                <a:cubicBezTo>
                  <a:pt x="99987" y="1339936"/>
                  <a:pt x="0" y="1239949"/>
                  <a:pt x="0" y="1116609"/>
                </a:cubicBezTo>
                <a:lnTo>
                  <a:pt x="0" y="223327"/>
                </a:lnTo>
                <a:close/>
              </a:path>
            </a:pathLst>
          </a:custGeom>
          <a:solidFill>
            <a:srgbClr val="FFC000"/>
          </a:solidFill>
          <a:ln w="63500">
            <a:solidFill>
              <a:srgbClr val="1E408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3990" tIns="133990" rIns="133990" bIns="133990" spcCol="1270" anchor="ctr"/>
          <a:lstStyle/>
          <a:p>
            <a:pPr algn="ctr" defTabSz="800100">
              <a:lnSpc>
                <a:spcPct val="90000"/>
              </a:lnSpc>
              <a:spcAft>
                <a:spcPct val="35000"/>
              </a:spcAft>
              <a:defRPr/>
            </a:pPr>
            <a:r>
              <a:rPr lang="fr-FR" sz="1800" dirty="0">
                <a:solidFill>
                  <a:srgbClr val="1E4084"/>
                </a:solidFill>
                <a:latin typeface="Helvetica" pitchFamily="34" charset="0"/>
              </a:rPr>
              <a:t>Grant Agreement</a:t>
            </a:r>
          </a:p>
          <a:p>
            <a:pPr algn="ctr" defTabSz="800100">
              <a:lnSpc>
                <a:spcPct val="90000"/>
              </a:lnSpc>
              <a:spcAft>
                <a:spcPct val="35000"/>
              </a:spcAft>
              <a:defRPr/>
            </a:pPr>
            <a:r>
              <a:rPr lang="fr-FR" sz="1800" b="0" dirty="0" err="1">
                <a:solidFill>
                  <a:srgbClr val="1E4084"/>
                </a:solidFill>
                <a:latin typeface="Helvetica" pitchFamily="34" charset="0"/>
              </a:rPr>
              <a:t>Gender</a:t>
            </a:r>
            <a:r>
              <a:rPr lang="fr-FR" sz="1800" b="0" dirty="0">
                <a:solidFill>
                  <a:srgbClr val="1E4084"/>
                </a:solidFill>
                <a:latin typeface="Helvetica" pitchFamily="34" charset="0"/>
              </a:rPr>
              <a:t> dimension </a:t>
            </a:r>
            <a:r>
              <a:rPr lang="fr-FR" sz="1800" b="0" dirty="0" err="1">
                <a:solidFill>
                  <a:srgbClr val="1E4084"/>
                </a:solidFill>
                <a:latin typeface="Helvetica" pitchFamily="34" charset="0"/>
              </a:rPr>
              <a:t>is</a:t>
            </a:r>
            <a:r>
              <a:rPr lang="fr-FR" sz="1800" b="0" dirty="0">
                <a:solidFill>
                  <a:srgbClr val="1E4084"/>
                </a:solidFill>
                <a:latin typeface="Helvetica" pitchFamily="34" charset="0"/>
              </a:rPr>
              <a:t> part of the DOW</a:t>
            </a:r>
            <a:endParaRPr lang="en-GB" sz="1800" dirty="0">
              <a:solidFill>
                <a:srgbClr val="1E4084"/>
              </a:solidFill>
            </a:endParaRPr>
          </a:p>
        </p:txBody>
      </p:sp>
      <p:grpSp>
        <p:nvGrpSpPr>
          <p:cNvPr id="10" name="Group 10"/>
          <p:cNvGrpSpPr>
            <a:grpSpLocks/>
          </p:cNvGrpSpPr>
          <p:nvPr/>
        </p:nvGrpSpPr>
        <p:grpSpPr bwMode="auto">
          <a:xfrm>
            <a:off x="684213" y="1929681"/>
            <a:ext cx="2852737" cy="1576388"/>
            <a:chOff x="71989" y="1535378"/>
            <a:chExt cx="2852657" cy="1576785"/>
          </a:xfrm>
        </p:grpSpPr>
        <p:sp>
          <p:nvSpPr>
            <p:cNvPr id="11" name="Rounded Rectangle 10"/>
            <p:cNvSpPr/>
            <p:nvPr/>
          </p:nvSpPr>
          <p:spPr>
            <a:xfrm>
              <a:off x="71989" y="1535378"/>
              <a:ext cx="2852657" cy="1576785"/>
            </a:xfrm>
            <a:prstGeom prst="roundRect">
              <a:avLst/>
            </a:prstGeom>
            <a:solidFill>
              <a:srgbClr val="FFCE33"/>
            </a:solidFill>
            <a:ln w="63500">
              <a:solidFill>
                <a:srgbClr val="2D5EC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48187" y="1611597"/>
              <a:ext cx="2700261" cy="1424347"/>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fr-FR" sz="1800" dirty="0" err="1">
                  <a:solidFill>
                    <a:srgbClr val="1E4084"/>
                  </a:solidFill>
                  <a:latin typeface="Helvetica" pitchFamily="34" charset="0"/>
                </a:rPr>
                <a:t>Reporting</a:t>
              </a:r>
              <a:endParaRPr lang="fr-FR" sz="1800" dirty="0">
                <a:solidFill>
                  <a:srgbClr val="1E4084"/>
                </a:solidFill>
                <a:latin typeface="Helvetica" pitchFamily="34" charset="0"/>
              </a:endParaRPr>
            </a:p>
            <a:p>
              <a:pPr algn="ctr" defTabSz="800100">
                <a:lnSpc>
                  <a:spcPct val="90000"/>
                </a:lnSpc>
                <a:spcAft>
                  <a:spcPct val="35000"/>
                </a:spcAft>
                <a:defRPr/>
              </a:pPr>
              <a:r>
                <a:rPr lang="fr-FR" sz="1800" b="0" dirty="0">
                  <a:solidFill>
                    <a:srgbClr val="1E4084"/>
                  </a:solidFill>
                  <a:latin typeface="Helvetica" pitchFamily="34" charset="0"/>
                </a:rPr>
                <a:t>Consortium </a:t>
              </a:r>
              <a:r>
                <a:rPr lang="fr-FR" sz="1800" b="0" dirty="0" err="1">
                  <a:solidFill>
                    <a:srgbClr val="1E4084"/>
                  </a:solidFill>
                  <a:latin typeface="Helvetica" pitchFamily="34" charset="0"/>
                </a:rPr>
                <a:t>shall</a:t>
              </a:r>
              <a:r>
                <a:rPr lang="fr-FR" sz="1800" b="0" dirty="0">
                  <a:solidFill>
                    <a:srgbClr val="1E4084"/>
                  </a:solidFill>
                  <a:latin typeface="Helvetica" pitchFamily="34" charset="0"/>
                </a:rPr>
                <a:t> report on the </a:t>
              </a:r>
              <a:r>
                <a:rPr lang="fr-FR" sz="1800" b="0" dirty="0" err="1">
                  <a:solidFill>
                    <a:srgbClr val="1E4084"/>
                  </a:solidFill>
                  <a:latin typeface="Helvetica" pitchFamily="34" charset="0"/>
                </a:rPr>
                <a:t>gender</a:t>
              </a:r>
              <a:r>
                <a:rPr lang="fr-FR" sz="1800" b="0" dirty="0">
                  <a:solidFill>
                    <a:srgbClr val="1E4084"/>
                  </a:solidFill>
                  <a:latin typeface="Helvetica" pitchFamily="34" charset="0"/>
                </a:rPr>
                <a:t> dimension if relevant as part of the </a:t>
              </a:r>
              <a:r>
                <a:rPr lang="fr-FR" sz="1800" b="0" dirty="0" err="1">
                  <a:solidFill>
                    <a:srgbClr val="1E4084"/>
                  </a:solidFill>
                  <a:latin typeface="Helvetica" pitchFamily="34" charset="0"/>
                </a:rPr>
                <a:t>deliverables</a:t>
              </a:r>
              <a:r>
                <a:rPr lang="fr-FR" sz="1800" b="0" dirty="0">
                  <a:solidFill>
                    <a:srgbClr val="1E4084"/>
                  </a:solidFill>
                  <a:latin typeface="Helvetica" pitchFamily="34" charset="0"/>
                </a:rPr>
                <a:t>. </a:t>
              </a:r>
              <a:endParaRPr lang="en-GB" sz="1800" dirty="0">
                <a:solidFill>
                  <a:srgbClr val="1E4084"/>
                </a:solidFill>
              </a:endParaRPr>
            </a:p>
          </p:txBody>
        </p:sp>
      </p:grpSp>
    </p:spTree>
    <p:extLst>
      <p:ext uri="{BB962C8B-B14F-4D97-AF65-F5344CB8AC3E}">
        <p14:creationId xmlns:p14="http://schemas.microsoft.com/office/powerpoint/2010/main" val="318641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5994449"/>
            <a:ext cx="2133600" cy="476250"/>
          </a:xfrm>
        </p:spPr>
        <p:txBody>
          <a:bodyPr/>
          <a:lstStyle/>
          <a:p>
            <a:pPr>
              <a:defRPr/>
            </a:pPr>
            <a:fld id="{A81559E9-7D5E-43EE-818E-50D6DFB617FA}" type="slidenum">
              <a:rPr lang="en-GB" smtClean="0"/>
              <a:pPr>
                <a:defRPr/>
              </a:pPr>
              <a:t>12</a:t>
            </a:fld>
            <a:endParaRPr lang="en-GB"/>
          </a:p>
        </p:txBody>
      </p:sp>
      <p:sp>
        <p:nvSpPr>
          <p:cNvPr id="5" name="Content Placeholder 2"/>
          <p:cNvSpPr txBox="1">
            <a:spLocks/>
          </p:cNvSpPr>
          <p:nvPr/>
        </p:nvSpPr>
        <p:spPr>
          <a:xfrm>
            <a:off x="167209" y="260648"/>
            <a:ext cx="8785225" cy="936104"/>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58775" indent="-358775" algn="r">
              <a:spcBef>
                <a:spcPct val="0"/>
              </a:spcBef>
              <a:defRPr/>
            </a:pPr>
            <a:r>
              <a:rPr lang="de-DE" altLang="en-US" b="0" i="0" dirty="0" err="1" smtClean="0">
                <a:solidFill>
                  <a:srgbClr val="1E4084"/>
                </a:solidFill>
                <a:latin typeface="Helvetica" pitchFamily="34" charset="0"/>
                <a:cs typeface="Arial" charset="0"/>
              </a:rPr>
              <a:t>To</a:t>
            </a:r>
            <a:r>
              <a:rPr lang="de-DE" altLang="en-US" b="0" i="0" dirty="0" smtClean="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remember</a:t>
            </a:r>
            <a:r>
              <a:rPr lang="de-DE" altLang="en-US" b="0" i="0" dirty="0" smtClean="0">
                <a:solidFill>
                  <a:srgbClr val="1E4084"/>
                </a:solidFill>
                <a:latin typeface="Helvetica" pitchFamily="34" charset="0"/>
                <a:cs typeface="Arial" charset="0"/>
              </a:rPr>
              <a:t> </a:t>
            </a:r>
            <a:endParaRPr lang="de-DE" altLang="en-US" b="0" i="0" dirty="0">
              <a:solidFill>
                <a:srgbClr val="1E4084"/>
              </a:solidFill>
              <a:latin typeface="Helvetica" pitchFamily="34" charset="0"/>
              <a:cs typeface="Arial" charset="0"/>
            </a:endParaRPr>
          </a:p>
          <a:p>
            <a:pPr marL="358775" indent="-358775">
              <a:spcBef>
                <a:spcPct val="0"/>
              </a:spcBef>
              <a:buClrTx/>
              <a:buFont typeface="+mj-lt"/>
              <a:buAutoNum type="arabicPeriod"/>
              <a:defRPr/>
            </a:pPr>
            <a:endParaRPr lang="de-DE" altLang="en-US" b="0" i="0" dirty="0" smtClean="0">
              <a:solidFill>
                <a:srgbClr val="1E4084"/>
              </a:solidFill>
              <a:latin typeface="Helvetica" pitchFamily="34" charset="0"/>
              <a:cs typeface="Arial" charset="0"/>
            </a:endParaRPr>
          </a:p>
          <a:p>
            <a:pPr marL="358775" indent="-358775">
              <a:spcBef>
                <a:spcPct val="0"/>
              </a:spcBef>
              <a:buClrTx/>
              <a:buFont typeface="+mj-lt"/>
              <a:buAutoNum type="arabicPeriod"/>
              <a:defRPr/>
            </a:pPr>
            <a:endParaRPr lang="de-DE" altLang="en-US" b="0" i="0" dirty="0" smtClean="0">
              <a:solidFill>
                <a:srgbClr val="1E4084"/>
              </a:solidFill>
              <a:latin typeface="Helvetica" pitchFamily="34" charset="0"/>
              <a:cs typeface="Arial" charset="0"/>
            </a:endParaRPr>
          </a:p>
          <a:p>
            <a:pPr marL="358775" indent="-358775">
              <a:spcBef>
                <a:spcPct val="0"/>
              </a:spcBef>
              <a:buClrTx/>
              <a:buFont typeface="+mj-lt"/>
              <a:buAutoNum type="arabicPeriod"/>
              <a:defRPr/>
            </a:pPr>
            <a:r>
              <a:rPr lang="de-DE" altLang="en-US" b="0" i="0" dirty="0" smtClean="0">
                <a:solidFill>
                  <a:srgbClr val="1E4084"/>
                </a:solidFill>
                <a:latin typeface="Helvetica" pitchFamily="34" charset="0"/>
                <a:cs typeface="Arial" charset="0"/>
              </a:rPr>
              <a:t>Include </a:t>
            </a:r>
            <a:r>
              <a:rPr lang="de-DE" altLang="en-US" b="0" i="0" dirty="0">
                <a:solidFill>
                  <a:srgbClr val="1E4084"/>
                </a:solidFill>
                <a:latin typeface="Helvetica" pitchFamily="34" charset="0"/>
                <a:cs typeface="Arial" charset="0"/>
              </a:rPr>
              <a:t>partner(s) with gender </a:t>
            </a:r>
            <a:r>
              <a:rPr lang="de-DE" altLang="en-US" b="0" i="0" dirty="0" smtClean="0">
                <a:solidFill>
                  <a:srgbClr val="1E4084"/>
                </a:solidFill>
                <a:latin typeface="Helvetica" pitchFamily="34" charset="0"/>
                <a:cs typeface="Arial" charset="0"/>
              </a:rPr>
              <a:t>expertise</a:t>
            </a:r>
          </a:p>
          <a:p>
            <a:pPr marL="457200" indent="-457200">
              <a:spcBef>
                <a:spcPct val="0"/>
              </a:spcBef>
              <a:buClrTx/>
              <a:buFont typeface="+mj-lt"/>
              <a:buAutoNum type="arabicPeriod"/>
              <a:defRPr/>
            </a:pPr>
            <a:endParaRPr lang="de-DE" altLang="en-US" b="0" i="0" dirty="0">
              <a:solidFill>
                <a:srgbClr val="1E4084"/>
              </a:solidFill>
              <a:latin typeface="Helvetica" pitchFamily="34" charset="0"/>
              <a:cs typeface="Arial" charset="0"/>
            </a:endParaRPr>
          </a:p>
          <a:p>
            <a:pPr marL="358775" indent="-358775">
              <a:spcBef>
                <a:spcPct val="0"/>
              </a:spcBef>
              <a:buClrTx/>
              <a:buFont typeface="+mj-lt"/>
              <a:buAutoNum type="arabicPeriod"/>
              <a:defRPr/>
            </a:pPr>
            <a:r>
              <a:rPr lang="de-DE" altLang="en-US" b="0" i="0" dirty="0" err="1">
                <a:solidFill>
                  <a:srgbClr val="1E4084"/>
                </a:solidFill>
                <a:latin typeface="Helvetica" pitchFamily="34" charset="0"/>
                <a:cs typeface="Arial" charset="0"/>
              </a:rPr>
              <a:t>Use</a:t>
            </a:r>
            <a:r>
              <a:rPr lang="de-DE" altLang="en-US" b="0" i="0" dirty="0">
                <a:solidFill>
                  <a:srgbClr val="1E4084"/>
                </a:solidFill>
                <a:latin typeface="Helvetica" pitchFamily="34" charset="0"/>
                <a:cs typeface="Arial" charset="0"/>
              </a:rPr>
              <a:t> check </a:t>
            </a:r>
            <a:r>
              <a:rPr lang="de-DE" altLang="en-US" b="0" i="0" dirty="0" err="1">
                <a:solidFill>
                  <a:srgbClr val="1E4084"/>
                </a:solidFill>
                <a:latin typeface="Helvetica" pitchFamily="34" charset="0"/>
                <a:cs typeface="Arial" charset="0"/>
              </a:rPr>
              <a:t>lists</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from</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Gendered</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Innovations</a:t>
            </a:r>
            <a:r>
              <a:rPr lang="de-DE" altLang="en-US" b="0" i="0" dirty="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project</a:t>
            </a:r>
            <a:endParaRPr lang="de-DE" altLang="en-US" b="0" i="0" dirty="0" smtClean="0">
              <a:solidFill>
                <a:srgbClr val="1E4084"/>
              </a:solidFill>
              <a:latin typeface="Helvetica" pitchFamily="34" charset="0"/>
              <a:cs typeface="Arial" charset="0"/>
            </a:endParaRPr>
          </a:p>
          <a:p>
            <a:pPr marL="457200" indent="-457200">
              <a:spcBef>
                <a:spcPct val="0"/>
              </a:spcBef>
              <a:buClrTx/>
              <a:buFont typeface="+mj-lt"/>
              <a:buAutoNum type="arabicPeriod"/>
              <a:defRPr/>
            </a:pPr>
            <a:endParaRPr lang="de-DE" altLang="en-US" b="0" i="0" dirty="0">
              <a:solidFill>
                <a:srgbClr val="1E4084"/>
              </a:solidFill>
              <a:latin typeface="Helvetica" pitchFamily="34" charset="0"/>
              <a:cs typeface="Arial" charset="0"/>
            </a:endParaRPr>
          </a:p>
          <a:p>
            <a:pPr marL="358775" indent="-358775">
              <a:spcBef>
                <a:spcPct val="0"/>
              </a:spcBef>
              <a:buClrTx/>
              <a:buFont typeface="+mj-lt"/>
              <a:buAutoNum type="arabicPeriod"/>
              <a:defRPr/>
            </a:pPr>
            <a:r>
              <a:rPr lang="de-DE" altLang="en-US" b="0" i="0" dirty="0" err="1" smtClean="0">
                <a:solidFill>
                  <a:srgbClr val="1E4084"/>
                </a:solidFill>
                <a:latin typeface="Helvetica" pitchFamily="34" charset="0"/>
                <a:cs typeface="Arial" charset="0"/>
              </a:rPr>
              <a:t>Answer</a:t>
            </a:r>
            <a:r>
              <a:rPr lang="de-DE" altLang="en-US" b="0" i="0" dirty="0" smtClean="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question</a:t>
            </a:r>
            <a:r>
              <a:rPr lang="de-DE" altLang="en-US" b="0" i="0" dirty="0" smtClean="0">
                <a:solidFill>
                  <a:srgbClr val="1E4084"/>
                </a:solidFill>
                <a:latin typeface="Helvetica" pitchFamily="34" charset="0"/>
                <a:cs typeface="Arial" charset="0"/>
              </a:rPr>
              <a:t> 1.3 </a:t>
            </a:r>
            <a:r>
              <a:rPr lang="de-DE" altLang="en-US" b="0" i="0" dirty="0" err="1" smtClean="0">
                <a:solidFill>
                  <a:srgbClr val="1E4084"/>
                </a:solidFill>
                <a:latin typeface="Helvetica" pitchFamily="34" charset="0"/>
                <a:cs typeface="Arial" charset="0"/>
              </a:rPr>
              <a:t>of</a:t>
            </a:r>
            <a:r>
              <a:rPr lang="de-DE" altLang="en-US" b="0" i="0" dirty="0" smtClean="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the</a:t>
            </a:r>
            <a:r>
              <a:rPr lang="de-DE" altLang="en-US" b="0" i="0" dirty="0" smtClean="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application</a:t>
            </a:r>
            <a:r>
              <a:rPr lang="de-DE" altLang="en-US" b="0" i="0" dirty="0" smtClean="0">
                <a:solidFill>
                  <a:srgbClr val="1E4084"/>
                </a:solidFill>
                <a:latin typeface="Helvetica" pitchFamily="34" charset="0"/>
                <a:cs typeface="Arial" charset="0"/>
              </a:rPr>
              <a:t> form on </a:t>
            </a:r>
            <a:r>
              <a:rPr lang="de-DE" altLang="en-US" b="0" i="0" dirty="0" err="1" smtClean="0">
                <a:solidFill>
                  <a:srgbClr val="1E4084"/>
                </a:solidFill>
                <a:latin typeface="Helvetica" pitchFamily="34" charset="0"/>
                <a:cs typeface="Arial" charset="0"/>
              </a:rPr>
              <a:t>gender</a:t>
            </a:r>
            <a:r>
              <a:rPr lang="de-DE" altLang="en-US" b="0" i="0" dirty="0" smtClean="0">
                <a:solidFill>
                  <a:srgbClr val="1E4084"/>
                </a:solidFill>
                <a:latin typeface="Helvetica" pitchFamily="34" charset="0"/>
                <a:cs typeface="Arial" charset="0"/>
              </a:rPr>
              <a:t> / </a:t>
            </a:r>
            <a:r>
              <a:rPr lang="de-DE" altLang="en-US" b="0" i="0" dirty="0" err="1" smtClean="0">
                <a:solidFill>
                  <a:srgbClr val="1E4084"/>
                </a:solidFill>
                <a:latin typeface="Helvetica" pitchFamily="34" charset="0"/>
                <a:cs typeface="Arial" charset="0"/>
              </a:rPr>
              <a:t>sex</a:t>
            </a:r>
            <a:r>
              <a:rPr lang="de-DE" altLang="en-US" b="0" i="0" dirty="0" smtClean="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analysis</a:t>
            </a:r>
            <a:endParaRPr lang="de-DE" altLang="en-US" b="0" i="0" dirty="0" smtClean="0">
              <a:solidFill>
                <a:srgbClr val="1E4084"/>
              </a:solidFill>
              <a:latin typeface="Helvetica" pitchFamily="34" charset="0"/>
              <a:cs typeface="Arial" charset="0"/>
            </a:endParaRPr>
          </a:p>
          <a:p>
            <a:pPr marL="358775" indent="-358775">
              <a:spcBef>
                <a:spcPct val="0"/>
              </a:spcBef>
              <a:buClrTx/>
              <a:buFont typeface="+mj-lt"/>
              <a:buAutoNum type="arabicPeriod"/>
              <a:defRPr/>
            </a:pPr>
            <a:endParaRPr lang="de-DE" altLang="en-US" b="0" i="0" dirty="0">
              <a:solidFill>
                <a:srgbClr val="1E4084"/>
              </a:solidFill>
              <a:latin typeface="Helvetica" pitchFamily="34" charset="0"/>
              <a:cs typeface="Arial" charset="0"/>
            </a:endParaRPr>
          </a:p>
          <a:p>
            <a:pPr marL="358775" indent="-358775">
              <a:spcBef>
                <a:spcPct val="0"/>
              </a:spcBef>
              <a:buClrTx/>
              <a:buFont typeface="+mj-lt"/>
              <a:buAutoNum type="arabicPeriod"/>
              <a:defRPr/>
            </a:pPr>
            <a:r>
              <a:rPr lang="de-DE" altLang="en-US" b="0" i="0" dirty="0">
                <a:solidFill>
                  <a:srgbClr val="1E4084"/>
                </a:solidFill>
                <a:latin typeface="Helvetica" pitchFamily="34" charset="0"/>
                <a:cs typeface="Arial" charset="0"/>
              </a:rPr>
              <a:t>Training on </a:t>
            </a:r>
            <a:r>
              <a:rPr lang="de-DE" altLang="en-US" b="0" i="0" dirty="0" err="1">
                <a:solidFill>
                  <a:srgbClr val="1E4084"/>
                </a:solidFill>
                <a:latin typeface="Helvetica" pitchFamily="34" charset="0"/>
                <a:cs typeface="Arial" charset="0"/>
              </a:rPr>
              <a:t>gender</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equality</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is</a:t>
            </a:r>
            <a:r>
              <a:rPr lang="de-DE" altLang="en-US" b="0" i="0" dirty="0">
                <a:solidFill>
                  <a:srgbClr val="1E4084"/>
                </a:solidFill>
                <a:latin typeface="Helvetica" pitchFamily="34" charset="0"/>
                <a:cs typeface="Arial" charset="0"/>
              </a:rPr>
              <a:t> an </a:t>
            </a:r>
            <a:r>
              <a:rPr lang="de-DE" altLang="en-US" b="0" i="0" dirty="0" err="1">
                <a:solidFill>
                  <a:srgbClr val="1E4084"/>
                </a:solidFill>
                <a:latin typeface="Helvetica" pitchFamily="34" charset="0"/>
                <a:cs typeface="Arial" charset="0"/>
              </a:rPr>
              <a:t>eligible</a:t>
            </a:r>
            <a:r>
              <a:rPr lang="de-DE" altLang="en-US" b="0" i="0" dirty="0">
                <a:solidFill>
                  <a:srgbClr val="1E4084"/>
                </a:solidFill>
                <a:latin typeface="Helvetica" pitchFamily="34" charset="0"/>
                <a:cs typeface="Arial" charset="0"/>
              </a:rPr>
              <a:t> </a:t>
            </a:r>
            <a:r>
              <a:rPr lang="de-DE" altLang="en-US" b="0" i="0" dirty="0" err="1" smtClean="0">
                <a:solidFill>
                  <a:srgbClr val="1E4084"/>
                </a:solidFill>
                <a:latin typeface="Helvetica" pitchFamily="34" charset="0"/>
                <a:cs typeface="Arial" charset="0"/>
              </a:rPr>
              <a:t>cost</a:t>
            </a:r>
            <a:endParaRPr lang="de-DE" altLang="en-US" b="0" i="0" dirty="0" smtClean="0">
              <a:solidFill>
                <a:srgbClr val="1E4084"/>
              </a:solidFill>
              <a:latin typeface="Helvetica" pitchFamily="34" charset="0"/>
              <a:cs typeface="Arial" charset="0"/>
            </a:endParaRPr>
          </a:p>
          <a:p>
            <a:pPr marL="457200" indent="-457200">
              <a:spcBef>
                <a:spcPct val="0"/>
              </a:spcBef>
              <a:buClrTx/>
              <a:buFont typeface="+mj-lt"/>
              <a:buAutoNum type="arabicPeriod"/>
              <a:defRPr/>
            </a:pPr>
            <a:endParaRPr lang="de-DE" altLang="en-US" b="0" i="0" dirty="0">
              <a:solidFill>
                <a:srgbClr val="1E4084"/>
              </a:solidFill>
              <a:latin typeface="Helvetica" pitchFamily="34" charset="0"/>
              <a:cs typeface="Arial" charset="0"/>
            </a:endParaRPr>
          </a:p>
          <a:p>
            <a:pPr marL="358775" indent="-358775">
              <a:spcBef>
                <a:spcPct val="0"/>
              </a:spcBef>
              <a:buClrTx/>
              <a:buFont typeface="+mj-lt"/>
              <a:buAutoNum type="arabicPeriod"/>
              <a:defRPr/>
            </a:pPr>
            <a:r>
              <a:rPr lang="de-DE" altLang="en-US" b="0" i="0" dirty="0" err="1">
                <a:solidFill>
                  <a:srgbClr val="1E4084"/>
                </a:solidFill>
                <a:latin typeface="Helvetica" pitchFamily="34" charset="0"/>
                <a:cs typeface="Arial" charset="0"/>
              </a:rPr>
              <a:t>Leaving</a:t>
            </a:r>
            <a:r>
              <a:rPr lang="de-DE" altLang="en-US" b="0" i="0" dirty="0">
                <a:solidFill>
                  <a:srgbClr val="1E4084"/>
                </a:solidFill>
                <a:latin typeface="Helvetica" pitchFamily="34" charset="0"/>
                <a:cs typeface="Arial" charset="0"/>
              </a:rPr>
              <a:t> out </a:t>
            </a:r>
            <a:r>
              <a:rPr lang="de-DE" altLang="en-US" b="0" i="0" dirty="0" err="1">
                <a:solidFill>
                  <a:srgbClr val="1E4084"/>
                </a:solidFill>
                <a:latin typeface="Helvetica" pitchFamily="34" charset="0"/>
                <a:cs typeface="Arial" charset="0"/>
              </a:rPr>
              <a:t>gender</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dimension</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is</a:t>
            </a:r>
            <a:r>
              <a:rPr lang="de-DE" altLang="en-US" b="0" i="0" dirty="0">
                <a:solidFill>
                  <a:srgbClr val="1E4084"/>
                </a:solidFill>
                <a:latin typeface="Helvetica" pitchFamily="34" charset="0"/>
                <a:cs typeface="Arial" charset="0"/>
              </a:rPr>
              <a:t> a lost </a:t>
            </a:r>
            <a:r>
              <a:rPr lang="de-DE" altLang="en-US" b="0" i="0" dirty="0" err="1">
                <a:solidFill>
                  <a:srgbClr val="1E4084"/>
                </a:solidFill>
                <a:latin typeface="Helvetica" pitchFamily="34" charset="0"/>
                <a:cs typeface="Arial" charset="0"/>
              </a:rPr>
              <a:t>opportunity</a:t>
            </a:r>
            <a:r>
              <a:rPr lang="de-DE" altLang="en-US" b="0" i="0" dirty="0">
                <a:solidFill>
                  <a:srgbClr val="1E4084"/>
                </a:solidFill>
                <a:latin typeface="Helvetica" pitchFamily="34" charset="0"/>
                <a:cs typeface="Arial" charset="0"/>
              </a:rPr>
              <a:t> on </a:t>
            </a:r>
            <a:r>
              <a:rPr lang="de-DE" altLang="en-US" b="0" i="0" dirty="0" err="1">
                <a:solidFill>
                  <a:srgbClr val="1E4084"/>
                </a:solidFill>
                <a:latin typeface="Helvetica" pitchFamily="34" charset="0"/>
                <a:cs typeface="Arial" charset="0"/>
              </a:rPr>
              <a:t>innovation</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and</a:t>
            </a:r>
            <a:r>
              <a:rPr lang="de-DE" altLang="en-US" b="0" i="0" dirty="0">
                <a:solidFill>
                  <a:srgbClr val="1E4084"/>
                </a:solidFill>
                <a:latin typeface="Helvetica" pitchFamily="34" charset="0"/>
                <a:cs typeface="Arial" charset="0"/>
              </a:rPr>
              <a:t> </a:t>
            </a:r>
            <a:r>
              <a:rPr lang="de-DE" altLang="en-US" b="0" i="0" dirty="0" err="1">
                <a:solidFill>
                  <a:srgbClr val="1E4084"/>
                </a:solidFill>
                <a:latin typeface="Helvetica" pitchFamily="34" charset="0"/>
                <a:cs typeface="Arial" charset="0"/>
              </a:rPr>
              <a:t>weakens</a:t>
            </a:r>
            <a:r>
              <a:rPr lang="de-DE" altLang="en-US" b="0" i="0" dirty="0">
                <a:solidFill>
                  <a:srgbClr val="1E4084"/>
                </a:solidFill>
                <a:latin typeface="Helvetica" pitchFamily="34" charset="0"/>
                <a:cs typeface="Arial" charset="0"/>
              </a:rPr>
              <a:t> </a:t>
            </a:r>
            <a:r>
              <a:rPr lang="de-DE" altLang="en-US" b="0" i="0" dirty="0" smtClean="0">
                <a:solidFill>
                  <a:srgbClr val="1E4084"/>
                </a:solidFill>
                <a:latin typeface="Helvetica" pitchFamily="34" charset="0"/>
                <a:cs typeface="Arial" charset="0"/>
              </a:rPr>
              <a:t>excellence</a:t>
            </a:r>
          </a:p>
          <a:p>
            <a:pPr marL="358775" indent="-358775">
              <a:spcBef>
                <a:spcPct val="0"/>
              </a:spcBef>
              <a:buClrTx/>
              <a:buFont typeface="+mj-lt"/>
              <a:buAutoNum type="arabicPeriod"/>
              <a:defRPr/>
            </a:pPr>
            <a:endParaRPr lang="de-DE" altLang="en-US" b="0" i="0" dirty="0">
              <a:solidFill>
                <a:srgbClr val="1E4084"/>
              </a:solidFill>
              <a:latin typeface="Helvetica" pitchFamily="34" charset="0"/>
              <a:cs typeface="Arial" charset="0"/>
            </a:endParaRPr>
          </a:p>
          <a:p>
            <a:pPr marL="358775" indent="-358775">
              <a:spcBef>
                <a:spcPct val="0"/>
              </a:spcBef>
              <a:buClrTx/>
              <a:buFont typeface="+mj-lt"/>
              <a:buAutoNum type="arabicPeriod"/>
              <a:defRPr/>
            </a:pPr>
            <a:r>
              <a:rPr lang="fr-BE" b="0" i="0" dirty="0" err="1">
                <a:solidFill>
                  <a:srgbClr val="1E4084"/>
                </a:solidFill>
                <a:latin typeface="Helvetica" pitchFamily="34" charset="0"/>
                <a:cs typeface="Arial" charset="0"/>
              </a:rPr>
              <a:t>Gender</a:t>
            </a:r>
            <a:r>
              <a:rPr lang="fr-BE" b="0" i="0" dirty="0">
                <a:solidFill>
                  <a:srgbClr val="1E4084"/>
                </a:solidFill>
                <a:latin typeface="Helvetica" pitchFamily="34" charset="0"/>
                <a:cs typeface="Arial" charset="0"/>
              </a:rPr>
              <a:t> balance in </a:t>
            </a:r>
            <a:r>
              <a:rPr lang="fr-BE" b="0" i="0" dirty="0" err="1">
                <a:solidFill>
                  <a:srgbClr val="1E4084"/>
                </a:solidFill>
                <a:latin typeface="Helvetica" pitchFamily="34" charset="0"/>
                <a:cs typeface="Arial" charset="0"/>
              </a:rPr>
              <a:t>research</a:t>
            </a:r>
            <a:r>
              <a:rPr lang="fr-BE" b="0" i="0" dirty="0">
                <a:solidFill>
                  <a:srgbClr val="1E4084"/>
                </a:solidFill>
                <a:latin typeface="Helvetica" pitchFamily="34" charset="0"/>
                <a:cs typeface="Arial" charset="0"/>
              </a:rPr>
              <a:t> teams </a:t>
            </a:r>
            <a:r>
              <a:rPr lang="fr-BE" b="0" i="0" dirty="0" err="1">
                <a:solidFill>
                  <a:srgbClr val="1E4084"/>
                </a:solidFill>
                <a:latin typeface="Helvetica" pitchFamily="34" charset="0"/>
                <a:cs typeface="Arial" charset="0"/>
              </a:rPr>
              <a:t>is</a:t>
            </a:r>
            <a:r>
              <a:rPr lang="fr-BE" b="0" i="0" dirty="0">
                <a:solidFill>
                  <a:srgbClr val="1E4084"/>
                </a:solidFill>
                <a:latin typeface="Helvetica" pitchFamily="34" charset="0"/>
                <a:cs typeface="Arial" charset="0"/>
              </a:rPr>
              <a:t> a </a:t>
            </a:r>
            <a:r>
              <a:rPr lang="fr-BE" b="0" i="0" dirty="0" err="1">
                <a:solidFill>
                  <a:srgbClr val="1E4084"/>
                </a:solidFill>
                <a:latin typeface="Helvetica" pitchFamily="34" charset="0"/>
                <a:cs typeface="Arial" charset="0"/>
              </a:rPr>
              <a:t>ranking</a:t>
            </a:r>
            <a:r>
              <a:rPr lang="fr-BE" b="0" i="0" dirty="0">
                <a:solidFill>
                  <a:srgbClr val="1E4084"/>
                </a:solidFill>
                <a:latin typeface="Helvetica" pitchFamily="34" charset="0"/>
                <a:cs typeface="Arial" charset="0"/>
              </a:rPr>
              <a:t> factor</a:t>
            </a:r>
            <a:endParaRPr lang="en-GB" b="0" i="0" dirty="0">
              <a:solidFill>
                <a:srgbClr val="1E4084"/>
              </a:solidFill>
              <a:latin typeface="Helvetica" pitchFamily="34" charset="0"/>
              <a:cs typeface="Arial" charset="0"/>
            </a:endParaRPr>
          </a:p>
        </p:txBody>
      </p:sp>
    </p:spTree>
    <p:extLst>
      <p:ext uri="{BB962C8B-B14F-4D97-AF65-F5344CB8AC3E}">
        <p14:creationId xmlns:p14="http://schemas.microsoft.com/office/powerpoint/2010/main" val="258937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fr-BE" dirty="0" smtClean="0"/>
          </a:p>
          <a:p>
            <a:endParaRPr lang="fr-BE" dirty="0"/>
          </a:p>
          <a:p>
            <a:pPr marL="0" indent="0" algn="ctr">
              <a:buNone/>
            </a:pPr>
            <a:r>
              <a:rPr lang="fr-BE" sz="3200" dirty="0" smtClean="0"/>
              <a:t>3 - </a:t>
            </a:r>
            <a:r>
              <a:rPr lang="fr-BE" sz="3200" dirty="0" err="1" smtClean="0"/>
              <a:t>Further</a:t>
            </a:r>
            <a:r>
              <a:rPr lang="fr-BE" sz="3200" dirty="0" smtClean="0"/>
              <a:t> News </a:t>
            </a:r>
          </a:p>
          <a:p>
            <a:pPr marL="0" indent="0" algn="ctr">
              <a:buNone/>
            </a:pPr>
            <a:r>
              <a:rPr lang="fr-BE" sz="3200" dirty="0" smtClean="0"/>
              <a:t>about  </a:t>
            </a:r>
            <a:r>
              <a:rPr lang="fr-BE" sz="3200" dirty="0" err="1" smtClean="0"/>
              <a:t>gender</a:t>
            </a:r>
            <a:r>
              <a:rPr lang="fr-BE" sz="3200" dirty="0" smtClean="0"/>
              <a:t> </a:t>
            </a:r>
            <a:r>
              <a:rPr lang="fr-BE" sz="3200" dirty="0" err="1" smtClean="0"/>
              <a:t>equality</a:t>
            </a:r>
            <a:r>
              <a:rPr lang="fr-BE" sz="3200" dirty="0" smtClean="0"/>
              <a:t> </a:t>
            </a:r>
          </a:p>
          <a:p>
            <a:pPr marL="0" indent="0" algn="ctr">
              <a:buNone/>
            </a:pPr>
            <a:r>
              <a:rPr lang="fr-BE" sz="3200" dirty="0" smtClean="0"/>
              <a:t>in Horizon 2020 </a:t>
            </a:r>
            <a:endParaRPr lang="en-GB" sz="3200" dirty="0"/>
          </a:p>
        </p:txBody>
      </p:sp>
    </p:spTree>
    <p:extLst>
      <p:ext uri="{BB962C8B-B14F-4D97-AF65-F5344CB8AC3E}">
        <p14:creationId xmlns:p14="http://schemas.microsoft.com/office/powerpoint/2010/main" val="126888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4213" y="1125538"/>
            <a:ext cx="8013700" cy="431800"/>
          </a:xfrm>
        </p:spPr>
        <p:txBody>
          <a:bodyPr/>
          <a:lstStyle/>
          <a:p>
            <a:pPr algn="ctr"/>
            <a:r>
              <a:rPr lang="fr-BE" altLang="en-US" sz="2000" smtClean="0">
                <a:solidFill>
                  <a:srgbClr val="1E4084"/>
                </a:solidFill>
              </a:rPr>
              <a:t>WP 2016-2017  </a:t>
            </a:r>
            <a:endParaRPr lang="en-GB" altLang="en-US" sz="2000" smtClean="0">
              <a:solidFill>
                <a:srgbClr val="1E4084"/>
              </a:solidFill>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8856662"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21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260648"/>
            <a:ext cx="8229600" cy="1008112"/>
          </a:xfrm>
        </p:spPr>
        <p:txBody>
          <a:bodyPr/>
          <a:lstStyle/>
          <a:p>
            <a:pPr algn="r"/>
            <a:r>
              <a:rPr lang="fr-FR" sz="2800" dirty="0" smtClean="0">
                <a:solidFill>
                  <a:schemeClr val="accent2">
                    <a:lumMod val="75000"/>
                  </a:schemeClr>
                </a:solidFill>
              </a:rPr>
              <a:t>3 - </a:t>
            </a:r>
            <a:r>
              <a:rPr lang="fr-FR" sz="2800" dirty="0" err="1" smtClean="0">
                <a:solidFill>
                  <a:schemeClr val="accent2">
                    <a:lumMod val="75000"/>
                  </a:schemeClr>
                </a:solidFill>
              </a:rPr>
              <a:t>Further</a:t>
            </a:r>
            <a:r>
              <a:rPr lang="fr-FR" sz="2800" dirty="0" smtClean="0">
                <a:solidFill>
                  <a:schemeClr val="accent2">
                    <a:lumMod val="75000"/>
                  </a:schemeClr>
                </a:solidFill>
              </a:rPr>
              <a:t> news </a:t>
            </a:r>
            <a:endParaRPr lang="fr-FR" sz="2800" dirty="0">
              <a:solidFill>
                <a:schemeClr val="accent2">
                  <a:lumMod val="75000"/>
                </a:schemeClr>
              </a:solidFill>
            </a:endParaRPr>
          </a:p>
        </p:txBody>
      </p:sp>
      <p:sp>
        <p:nvSpPr>
          <p:cNvPr id="3" name="Content Placeholder 2"/>
          <p:cNvSpPr>
            <a:spLocks noGrp="1"/>
          </p:cNvSpPr>
          <p:nvPr>
            <p:ph idx="1"/>
          </p:nvPr>
        </p:nvSpPr>
        <p:spPr>
          <a:xfrm>
            <a:off x="395536" y="1196752"/>
            <a:ext cx="8229600" cy="5184676"/>
          </a:xfrm>
        </p:spPr>
        <p:txBody>
          <a:bodyPr/>
          <a:lstStyle/>
          <a:p>
            <a:pPr marL="0" lvl="0" indent="0" algn="just">
              <a:spcBef>
                <a:spcPct val="20000"/>
              </a:spcBef>
              <a:spcAft>
                <a:spcPct val="0"/>
              </a:spcAft>
              <a:buClr>
                <a:srgbClr val="FFFFFF"/>
              </a:buClr>
              <a:buSzTx/>
              <a:buNone/>
              <a:defRPr/>
            </a:pPr>
            <a:r>
              <a:rPr lang="en-GB" altLang="en-US" sz="2400" dirty="0">
                <a:solidFill>
                  <a:srgbClr val="0F5494"/>
                </a:solidFill>
                <a:latin typeface="Helvetica" pitchFamily="34" charset="0"/>
                <a:ea typeface="Helvetica" pitchFamily="34" charset="0"/>
                <a:cs typeface="Helvetica" pitchFamily="34" charset="0"/>
              </a:rPr>
              <a:t>Four indicators </a:t>
            </a:r>
            <a:r>
              <a:rPr lang="en-GB" altLang="en-US" sz="2400" b="0" dirty="0">
                <a:solidFill>
                  <a:srgbClr val="0F5494"/>
                </a:solidFill>
                <a:latin typeface="Helvetica" pitchFamily="34" charset="0"/>
                <a:ea typeface="Helvetica" pitchFamily="34" charset="0"/>
                <a:cs typeface="Helvetica" pitchFamily="34" charset="0"/>
              </a:rPr>
              <a:t>for gender equality as a cross-cutting issue: </a:t>
            </a:r>
          </a:p>
          <a:p>
            <a:pPr marL="0" lvl="0" indent="0" algn="just">
              <a:spcBef>
                <a:spcPct val="20000"/>
              </a:spcBef>
              <a:spcAft>
                <a:spcPct val="0"/>
              </a:spcAft>
              <a:buClr>
                <a:srgbClr val="FFFFFF"/>
              </a:buClr>
              <a:buSzTx/>
              <a:buNone/>
              <a:defRPr/>
            </a:pPr>
            <a:endParaRPr lang="en-GB" altLang="en-US" sz="1000" b="0" dirty="0">
              <a:solidFill>
                <a:srgbClr val="0F5494"/>
              </a:solidFill>
              <a:latin typeface="Helvetica" pitchFamily="34" charset="0"/>
              <a:ea typeface="Helvetica" pitchFamily="34" charset="0"/>
              <a:cs typeface="Helvetica" pitchFamily="34" charset="0"/>
            </a:endParaRPr>
          </a:p>
          <a:p>
            <a:pPr lvl="1" algn="just">
              <a:spcBef>
                <a:spcPts val="600"/>
              </a:spcBef>
              <a:spcAft>
                <a:spcPct val="0"/>
              </a:spcAft>
              <a:buClr>
                <a:srgbClr val="336699"/>
              </a:buClr>
              <a:buFont typeface="Wingdings" pitchFamily="2" charset="2"/>
              <a:buChar char="Ø"/>
              <a:tabLst/>
              <a:defRPr/>
            </a:pPr>
            <a:r>
              <a:rPr lang="en-GB" altLang="en-US" sz="2000" dirty="0">
                <a:latin typeface="Helvetica" pitchFamily="34" charset="0"/>
                <a:ea typeface="Helvetica" pitchFamily="34" charset="0"/>
                <a:cs typeface="Helvetica" pitchFamily="34" charset="0"/>
              </a:rPr>
              <a:t>% women participants in Horizon 2020 projects</a:t>
            </a:r>
          </a:p>
          <a:p>
            <a:pPr lvl="1" algn="just">
              <a:spcBef>
                <a:spcPts val="600"/>
              </a:spcBef>
              <a:spcAft>
                <a:spcPct val="0"/>
              </a:spcAft>
              <a:buClr>
                <a:srgbClr val="336699"/>
              </a:buClr>
              <a:buNone/>
              <a:tabLst/>
              <a:defRPr/>
            </a:pPr>
            <a:endParaRPr lang="en-GB" altLang="en-US" sz="900" dirty="0">
              <a:latin typeface="Helvetica" pitchFamily="34" charset="0"/>
              <a:ea typeface="Helvetica" pitchFamily="34" charset="0"/>
              <a:cs typeface="Helvetica" pitchFamily="34" charset="0"/>
            </a:endParaRPr>
          </a:p>
          <a:p>
            <a:pPr lvl="1" algn="just">
              <a:spcBef>
                <a:spcPts val="600"/>
              </a:spcBef>
              <a:spcAft>
                <a:spcPct val="0"/>
              </a:spcAft>
              <a:buClr>
                <a:srgbClr val="336699"/>
              </a:buClr>
              <a:buFont typeface="Wingdings" pitchFamily="2" charset="2"/>
              <a:buChar char="Ø"/>
              <a:tabLst/>
              <a:defRPr/>
            </a:pPr>
            <a:r>
              <a:rPr lang="en-GB" altLang="en-US" sz="2000" dirty="0">
                <a:latin typeface="Helvetica" pitchFamily="34" charset="0"/>
                <a:ea typeface="Helvetica" pitchFamily="34" charset="0"/>
                <a:cs typeface="Helvetica" pitchFamily="34" charset="0"/>
              </a:rPr>
              <a:t>% women project coordinators in Horizon 2020 projects</a:t>
            </a:r>
          </a:p>
          <a:p>
            <a:pPr marL="857250" lvl="2" indent="0" algn="just">
              <a:spcBef>
                <a:spcPts val="600"/>
              </a:spcBef>
              <a:spcAft>
                <a:spcPct val="0"/>
              </a:spcAft>
              <a:buClr>
                <a:srgbClr val="336699"/>
              </a:buClr>
              <a:buNone/>
              <a:defRPr/>
            </a:pPr>
            <a:r>
              <a:rPr lang="en-GB" sz="1800" kern="1200" dirty="0">
                <a:latin typeface="Helvetica" pitchFamily="34" charset="0"/>
                <a:ea typeface="+mn-ea"/>
                <a:cs typeface="+mn-cs"/>
              </a:rPr>
              <a:t>MSCA fellows, ERC principal investigators</a:t>
            </a:r>
          </a:p>
          <a:p>
            <a:pPr marL="857250" lvl="2" indent="0" algn="just">
              <a:spcBef>
                <a:spcPts val="600"/>
              </a:spcBef>
              <a:spcAft>
                <a:spcPct val="0"/>
              </a:spcAft>
              <a:buClr>
                <a:srgbClr val="336699"/>
              </a:buClr>
              <a:buNone/>
              <a:defRPr/>
            </a:pPr>
            <a:r>
              <a:rPr lang="en-GB" sz="1800" kern="1200" dirty="0">
                <a:latin typeface="Helvetica" pitchFamily="34" charset="0"/>
                <a:ea typeface="+mn-ea"/>
                <a:cs typeface="+mn-cs"/>
              </a:rPr>
              <a:t>Scientific coordinators in other Horizon 2020 activities</a:t>
            </a:r>
            <a:endParaRPr lang="en-GB" altLang="en-US" sz="1800" dirty="0">
              <a:latin typeface="Helvetica" pitchFamily="34" charset="0"/>
              <a:ea typeface="Helvetica" pitchFamily="34" charset="0"/>
              <a:cs typeface="Helvetica" pitchFamily="34" charset="0"/>
            </a:endParaRPr>
          </a:p>
          <a:p>
            <a:pPr lvl="1" algn="just">
              <a:spcBef>
                <a:spcPts val="600"/>
              </a:spcBef>
              <a:spcAft>
                <a:spcPct val="0"/>
              </a:spcAft>
              <a:buClr>
                <a:srgbClr val="336699"/>
              </a:buClr>
              <a:buNone/>
              <a:tabLst/>
              <a:defRPr/>
            </a:pPr>
            <a:endParaRPr lang="en-GB" altLang="en-US" sz="800" dirty="0">
              <a:latin typeface="Helvetica" pitchFamily="34" charset="0"/>
              <a:ea typeface="Helvetica" pitchFamily="34" charset="0"/>
              <a:cs typeface="Helvetica" pitchFamily="34" charset="0"/>
            </a:endParaRPr>
          </a:p>
          <a:p>
            <a:pPr lvl="1" algn="just">
              <a:spcBef>
                <a:spcPts val="600"/>
              </a:spcBef>
              <a:spcAft>
                <a:spcPct val="0"/>
              </a:spcAft>
              <a:buClr>
                <a:srgbClr val="336699"/>
              </a:buClr>
              <a:buFont typeface="Wingdings" pitchFamily="2" charset="2"/>
              <a:buChar char="Ø"/>
              <a:tabLst/>
              <a:defRPr/>
            </a:pPr>
            <a:r>
              <a:rPr lang="en-GB" altLang="en-US" sz="2000" dirty="0">
                <a:latin typeface="Helvetica" pitchFamily="34" charset="0"/>
                <a:ea typeface="Helvetica" pitchFamily="34" charset="0"/>
                <a:cs typeface="Helvetica" pitchFamily="34" charset="0"/>
              </a:rPr>
              <a:t>% women in EC advisory groups, expert groups, evaluation panels </a:t>
            </a:r>
          </a:p>
          <a:p>
            <a:pPr lvl="1" algn="just">
              <a:spcBef>
                <a:spcPts val="600"/>
              </a:spcBef>
              <a:spcAft>
                <a:spcPct val="0"/>
              </a:spcAft>
              <a:buClr>
                <a:srgbClr val="336699"/>
              </a:buClr>
              <a:buFont typeface="Wingdings" pitchFamily="2" charset="2"/>
              <a:buChar char="Ø"/>
              <a:tabLst/>
              <a:defRPr/>
            </a:pPr>
            <a:endParaRPr lang="en-GB" altLang="en-US" sz="900" dirty="0">
              <a:latin typeface="Helvetica" pitchFamily="34" charset="0"/>
              <a:ea typeface="Helvetica" pitchFamily="34" charset="0"/>
              <a:cs typeface="Helvetica" pitchFamily="34" charset="0"/>
            </a:endParaRPr>
          </a:p>
          <a:p>
            <a:pPr lvl="1" algn="just">
              <a:spcBef>
                <a:spcPts val="600"/>
              </a:spcBef>
              <a:spcAft>
                <a:spcPct val="0"/>
              </a:spcAft>
              <a:buClr>
                <a:srgbClr val="336699"/>
              </a:buClr>
              <a:buFont typeface="Wingdings" pitchFamily="2" charset="2"/>
              <a:buChar char="Ø"/>
              <a:tabLst/>
              <a:defRPr/>
            </a:pPr>
            <a:r>
              <a:rPr lang="en-GB" altLang="en-US" sz="2000" dirty="0">
                <a:latin typeface="Helvetica" pitchFamily="34" charset="0"/>
                <a:ea typeface="Helvetica" pitchFamily="34" charset="0"/>
                <a:cs typeface="Helvetica" pitchFamily="34" charset="0"/>
              </a:rPr>
              <a:t>%  projects taking into account the gender dimension in R&amp;I content</a:t>
            </a:r>
          </a:p>
          <a:p>
            <a:pPr marL="0" indent="0">
              <a:buNone/>
            </a:pPr>
            <a:endParaRPr lang="de-DE" altLang="en-US" sz="2000" b="0" dirty="0" smtClean="0">
              <a:solidFill>
                <a:srgbClr val="1E4084"/>
              </a:solidFill>
              <a:latin typeface="Helvetica" pitchFamily="34"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lstStyle/>
          <a:p>
            <a:pPr algn="r"/>
            <a:r>
              <a:rPr lang="fr-FR" sz="2800" dirty="0" smtClean="0">
                <a:solidFill>
                  <a:schemeClr val="accent2">
                    <a:lumMod val="75000"/>
                  </a:schemeClr>
                </a:solidFill>
              </a:rPr>
              <a:t>3 - </a:t>
            </a:r>
            <a:r>
              <a:rPr lang="fr-FR" sz="2800" dirty="0" err="1" smtClean="0">
                <a:solidFill>
                  <a:schemeClr val="accent2">
                    <a:lumMod val="75000"/>
                  </a:schemeClr>
                </a:solidFill>
              </a:rPr>
              <a:t>Further</a:t>
            </a:r>
            <a:r>
              <a:rPr lang="fr-FR" sz="2800" dirty="0" smtClean="0">
                <a:solidFill>
                  <a:schemeClr val="accent2">
                    <a:lumMod val="75000"/>
                  </a:schemeClr>
                </a:solidFill>
              </a:rPr>
              <a:t> news </a:t>
            </a:r>
            <a:endParaRPr lang="fr-FR" sz="2800" dirty="0">
              <a:solidFill>
                <a:schemeClr val="accent2">
                  <a:lumMod val="75000"/>
                </a:schemeClr>
              </a:solidFill>
            </a:endParaRPr>
          </a:p>
        </p:txBody>
      </p:sp>
      <p:sp>
        <p:nvSpPr>
          <p:cNvPr id="3" name="Content Placeholder 2"/>
          <p:cNvSpPr>
            <a:spLocks noGrp="1"/>
          </p:cNvSpPr>
          <p:nvPr>
            <p:ph idx="1"/>
          </p:nvPr>
        </p:nvSpPr>
        <p:spPr>
          <a:xfrm>
            <a:off x="251520" y="1196752"/>
            <a:ext cx="8784976" cy="5184676"/>
          </a:xfrm>
        </p:spPr>
        <p:txBody>
          <a:bodyPr/>
          <a:lstStyle/>
          <a:p>
            <a:r>
              <a:rPr lang="fr-FR" altLang="en-US" sz="2400" b="0" dirty="0" smtClean="0">
                <a:solidFill>
                  <a:srgbClr val="1E4084"/>
                </a:solidFill>
                <a:latin typeface="Helvetica" pitchFamily="34" charset="0"/>
                <a:cs typeface="Arial" charset="0"/>
              </a:rPr>
              <a:t>On-line </a:t>
            </a:r>
            <a:r>
              <a:rPr lang="fr-FR" altLang="en-US" sz="2400" b="0" dirty="0" err="1" smtClean="0">
                <a:solidFill>
                  <a:srgbClr val="1E4084"/>
                </a:solidFill>
                <a:latin typeface="Helvetica" pitchFamily="34" charset="0"/>
                <a:cs typeface="Arial" charset="0"/>
              </a:rPr>
              <a:t>tool</a:t>
            </a:r>
            <a:r>
              <a:rPr lang="fr-FR" altLang="en-US" sz="2400" b="0" dirty="0" smtClean="0">
                <a:solidFill>
                  <a:srgbClr val="1E4084"/>
                </a:solidFill>
                <a:latin typeface="Helvetica" pitchFamily="34" charset="0"/>
                <a:cs typeface="Arial" charset="0"/>
              </a:rPr>
              <a:t> to help </a:t>
            </a:r>
            <a:r>
              <a:rPr lang="fr-FR" altLang="en-US" sz="2400" b="0" dirty="0" err="1" smtClean="0">
                <a:solidFill>
                  <a:srgbClr val="1E4084"/>
                </a:solidFill>
                <a:latin typeface="Helvetica" pitchFamily="34" charset="0"/>
                <a:cs typeface="Arial" charset="0"/>
              </a:rPr>
              <a:t>research</a:t>
            </a:r>
            <a:r>
              <a:rPr lang="fr-FR" altLang="en-US" sz="2400" b="0" dirty="0" smtClean="0">
                <a:solidFill>
                  <a:srgbClr val="1E4084"/>
                </a:solidFill>
                <a:latin typeface="Helvetica" pitchFamily="34" charset="0"/>
                <a:cs typeface="Arial" charset="0"/>
              </a:rPr>
              <a:t> organisations to </a:t>
            </a:r>
            <a:r>
              <a:rPr lang="fr-FR" altLang="en-US" sz="2400" b="0" dirty="0" err="1" smtClean="0">
                <a:solidFill>
                  <a:srgbClr val="1E4084"/>
                </a:solidFill>
                <a:latin typeface="Helvetica" pitchFamily="34" charset="0"/>
                <a:cs typeface="Arial" charset="0"/>
              </a:rPr>
              <a:t>set-up</a:t>
            </a:r>
            <a:r>
              <a:rPr lang="fr-FR" altLang="en-US" sz="2400" b="0" dirty="0" smtClean="0">
                <a:solidFill>
                  <a:srgbClr val="1E4084"/>
                </a:solidFill>
                <a:latin typeface="Helvetica" pitchFamily="34" charset="0"/>
                <a:cs typeface="Arial" charset="0"/>
              </a:rPr>
              <a:t> and </a:t>
            </a:r>
            <a:r>
              <a:rPr lang="fr-FR" altLang="en-US" sz="2400" b="0" dirty="0" err="1" smtClean="0">
                <a:solidFill>
                  <a:srgbClr val="1E4084"/>
                </a:solidFill>
                <a:latin typeface="Helvetica" pitchFamily="34" charset="0"/>
                <a:cs typeface="Arial" charset="0"/>
              </a:rPr>
              <a:t>implement</a:t>
            </a:r>
            <a:r>
              <a:rPr lang="fr-FR" altLang="en-US" sz="2400" b="0" dirty="0" smtClean="0">
                <a:solidFill>
                  <a:srgbClr val="1E4084"/>
                </a:solidFill>
                <a:latin typeface="Helvetica" pitchFamily="34" charset="0"/>
                <a:cs typeface="Arial" charset="0"/>
              </a:rPr>
              <a:t> </a:t>
            </a:r>
            <a:r>
              <a:rPr lang="fr-FR" altLang="en-US" sz="2400" b="0" dirty="0" err="1" smtClean="0">
                <a:solidFill>
                  <a:srgbClr val="1E4084"/>
                </a:solidFill>
                <a:latin typeface="Helvetica" pitchFamily="34" charset="0"/>
                <a:cs typeface="Arial" charset="0"/>
              </a:rPr>
              <a:t>gender</a:t>
            </a:r>
            <a:r>
              <a:rPr lang="fr-FR" altLang="en-US" sz="2400" b="0" dirty="0" smtClean="0">
                <a:solidFill>
                  <a:srgbClr val="1E4084"/>
                </a:solidFill>
                <a:latin typeface="Helvetica" pitchFamily="34" charset="0"/>
                <a:cs typeface="Arial" charset="0"/>
              </a:rPr>
              <a:t> </a:t>
            </a:r>
            <a:r>
              <a:rPr lang="fr-FR" altLang="en-US" sz="2400" b="0" dirty="0" err="1" smtClean="0">
                <a:solidFill>
                  <a:srgbClr val="1E4084"/>
                </a:solidFill>
                <a:latin typeface="Helvetica" pitchFamily="34" charset="0"/>
                <a:cs typeface="Arial" charset="0"/>
              </a:rPr>
              <a:t>equality</a:t>
            </a:r>
            <a:r>
              <a:rPr lang="fr-FR" altLang="en-US" sz="2400" b="0" dirty="0" smtClean="0">
                <a:solidFill>
                  <a:srgbClr val="1E4084"/>
                </a:solidFill>
                <a:latin typeface="Helvetica" pitchFamily="34" charset="0"/>
                <a:cs typeface="Arial" charset="0"/>
              </a:rPr>
              <a:t> plans </a:t>
            </a:r>
          </a:p>
          <a:p>
            <a:pPr lvl="1"/>
            <a:r>
              <a:rPr lang="fr-FR" altLang="en-US" sz="2000" dirty="0" err="1" smtClean="0">
                <a:solidFill>
                  <a:srgbClr val="1E4084"/>
                </a:solidFill>
                <a:latin typeface="Helvetica" pitchFamily="34" charset="0"/>
                <a:cs typeface="Arial" charset="0"/>
              </a:rPr>
              <a:t>Prepared</a:t>
            </a:r>
            <a:r>
              <a:rPr lang="fr-FR" altLang="en-US" sz="2000" dirty="0" smtClean="0">
                <a:solidFill>
                  <a:srgbClr val="1E4084"/>
                </a:solidFill>
                <a:latin typeface="Helvetica" pitchFamily="34" charset="0"/>
                <a:cs typeface="Arial" charset="0"/>
              </a:rPr>
              <a:t> i</a:t>
            </a:r>
            <a:r>
              <a:rPr lang="fr-FR" altLang="en-US" sz="2000" b="0" dirty="0" smtClean="0">
                <a:solidFill>
                  <a:srgbClr val="1E4084"/>
                </a:solidFill>
                <a:latin typeface="Helvetica" pitchFamily="34" charset="0"/>
                <a:cs typeface="Arial" charset="0"/>
              </a:rPr>
              <a:t>n </a:t>
            </a:r>
            <a:r>
              <a:rPr lang="fr-FR" altLang="en-US" sz="2000" b="0" dirty="0" err="1" smtClean="0">
                <a:solidFill>
                  <a:srgbClr val="1E4084"/>
                </a:solidFill>
                <a:latin typeface="Helvetica" pitchFamily="34" charset="0"/>
                <a:cs typeface="Arial" charset="0"/>
              </a:rPr>
              <a:t>cooperation</a:t>
            </a:r>
            <a:r>
              <a:rPr lang="fr-FR" altLang="en-US" sz="2000" b="0" dirty="0" smtClean="0">
                <a:solidFill>
                  <a:srgbClr val="1E4084"/>
                </a:solidFill>
                <a:latin typeface="Helvetica" pitchFamily="34" charset="0"/>
                <a:cs typeface="Arial" charset="0"/>
              </a:rPr>
              <a:t> </a:t>
            </a:r>
            <a:r>
              <a:rPr lang="fr-FR" altLang="en-US" sz="2000" b="0" dirty="0" err="1" smtClean="0">
                <a:solidFill>
                  <a:srgbClr val="1E4084"/>
                </a:solidFill>
                <a:latin typeface="Helvetica" pitchFamily="34" charset="0"/>
                <a:cs typeface="Arial" charset="0"/>
              </a:rPr>
              <a:t>with</a:t>
            </a:r>
            <a:r>
              <a:rPr lang="fr-FR" altLang="en-US" sz="2000" b="0" dirty="0" smtClean="0">
                <a:solidFill>
                  <a:srgbClr val="1E4084"/>
                </a:solidFill>
                <a:latin typeface="Helvetica" pitchFamily="34" charset="0"/>
                <a:cs typeface="Arial" charset="0"/>
              </a:rPr>
              <a:t> the European Institute for Gender </a:t>
            </a:r>
            <a:r>
              <a:rPr lang="fr-FR" altLang="en-US" sz="2000" b="0" dirty="0" err="1" smtClean="0">
                <a:solidFill>
                  <a:srgbClr val="1E4084"/>
                </a:solidFill>
                <a:latin typeface="Helvetica" pitchFamily="34" charset="0"/>
                <a:cs typeface="Arial" charset="0"/>
              </a:rPr>
              <a:t>Equality</a:t>
            </a:r>
            <a:r>
              <a:rPr lang="fr-FR" altLang="en-US" sz="2000" b="0" dirty="0" smtClean="0">
                <a:solidFill>
                  <a:srgbClr val="1E4084"/>
                </a:solidFill>
                <a:latin typeface="Helvetica" pitchFamily="34" charset="0"/>
                <a:cs typeface="Arial" charset="0"/>
              </a:rPr>
              <a:t> </a:t>
            </a:r>
          </a:p>
          <a:p>
            <a:pPr lvl="1"/>
            <a:r>
              <a:rPr lang="fr-FR" altLang="en-US" sz="2000" b="0" dirty="0" err="1" smtClean="0">
                <a:solidFill>
                  <a:srgbClr val="1E4084"/>
                </a:solidFill>
                <a:latin typeface="Helvetica" pitchFamily="34" charset="0"/>
                <a:cs typeface="Arial" charset="0"/>
              </a:rPr>
              <a:t>Based</a:t>
            </a:r>
            <a:r>
              <a:rPr lang="fr-FR" altLang="en-US" sz="2000" b="0" dirty="0" smtClean="0">
                <a:solidFill>
                  <a:srgbClr val="1E4084"/>
                </a:solidFill>
                <a:latin typeface="Helvetica" pitchFamily="34" charset="0"/>
                <a:cs typeface="Arial" charset="0"/>
              </a:rPr>
              <a:t> on EU </a:t>
            </a:r>
            <a:r>
              <a:rPr lang="fr-FR" altLang="en-US" sz="2000" b="0" dirty="0" err="1" smtClean="0">
                <a:solidFill>
                  <a:srgbClr val="1E4084"/>
                </a:solidFill>
                <a:latin typeface="Helvetica" pitchFamily="34" charset="0"/>
                <a:cs typeface="Arial" charset="0"/>
              </a:rPr>
              <a:t>funded</a:t>
            </a:r>
            <a:r>
              <a:rPr lang="fr-FR" altLang="en-US" sz="2000" b="0" dirty="0" smtClean="0">
                <a:solidFill>
                  <a:srgbClr val="1E4084"/>
                </a:solidFill>
                <a:latin typeface="Helvetica" pitchFamily="34" charset="0"/>
                <a:cs typeface="Arial" charset="0"/>
              </a:rPr>
              <a:t> </a:t>
            </a:r>
            <a:r>
              <a:rPr lang="fr-FR" altLang="en-US" sz="2000" b="0" dirty="0" err="1" smtClean="0">
                <a:solidFill>
                  <a:srgbClr val="1E4084"/>
                </a:solidFill>
                <a:latin typeface="Helvetica" pitchFamily="34" charset="0"/>
                <a:cs typeface="Arial" charset="0"/>
              </a:rPr>
              <a:t>projects</a:t>
            </a:r>
            <a:r>
              <a:rPr lang="fr-FR" altLang="en-US" sz="2000" b="0" dirty="0" smtClean="0">
                <a:solidFill>
                  <a:srgbClr val="1E4084"/>
                </a:solidFill>
                <a:latin typeface="Helvetica" pitchFamily="34" charset="0"/>
                <a:cs typeface="Arial" charset="0"/>
              </a:rPr>
              <a:t> and </a:t>
            </a:r>
            <a:r>
              <a:rPr lang="fr-FR" altLang="en-US" sz="2000" b="0" dirty="0" err="1" smtClean="0">
                <a:solidFill>
                  <a:srgbClr val="1E4084"/>
                </a:solidFill>
                <a:latin typeface="Helvetica" pitchFamily="34" charset="0"/>
                <a:cs typeface="Arial" charset="0"/>
              </a:rPr>
              <a:t>similar</a:t>
            </a:r>
            <a:r>
              <a:rPr lang="fr-FR" altLang="en-US" sz="2000" b="0" dirty="0" smtClean="0">
                <a:solidFill>
                  <a:srgbClr val="1E4084"/>
                </a:solidFill>
                <a:latin typeface="Helvetica" pitchFamily="34" charset="0"/>
                <a:cs typeface="Arial" charset="0"/>
              </a:rPr>
              <a:t> national initiatives </a:t>
            </a:r>
          </a:p>
          <a:p>
            <a:pPr lvl="1"/>
            <a:r>
              <a:rPr lang="fr-FR" altLang="en-US" sz="2000" b="0" dirty="0" err="1" smtClean="0">
                <a:solidFill>
                  <a:srgbClr val="1E4084"/>
                </a:solidFill>
                <a:latin typeface="Helvetica" pitchFamily="34" charset="0"/>
                <a:cs typeface="Arial" charset="0"/>
              </a:rPr>
              <a:t>Launch</a:t>
            </a:r>
            <a:r>
              <a:rPr lang="fr-FR" altLang="en-US" sz="2000" b="0" dirty="0" smtClean="0">
                <a:solidFill>
                  <a:srgbClr val="1E4084"/>
                </a:solidFill>
                <a:latin typeface="Helvetica" pitchFamily="34" charset="0"/>
                <a:cs typeface="Arial" charset="0"/>
              </a:rPr>
              <a:t> in the </a:t>
            </a:r>
            <a:r>
              <a:rPr lang="fr-FR" altLang="en-US" sz="2000" b="0" dirty="0" err="1" smtClean="0">
                <a:solidFill>
                  <a:srgbClr val="1E4084"/>
                </a:solidFill>
                <a:latin typeface="Helvetica" pitchFamily="34" charset="0"/>
                <a:cs typeface="Arial" charset="0"/>
              </a:rPr>
              <a:t>autumn</a:t>
            </a:r>
            <a:r>
              <a:rPr lang="fr-FR" altLang="en-US" sz="2000" b="0" dirty="0" smtClean="0">
                <a:solidFill>
                  <a:srgbClr val="1E4084"/>
                </a:solidFill>
                <a:latin typeface="Helvetica" pitchFamily="34" charset="0"/>
                <a:cs typeface="Arial" charset="0"/>
              </a:rPr>
              <a:t> 2016 </a:t>
            </a:r>
          </a:p>
          <a:p>
            <a:pPr lvl="1">
              <a:buNone/>
            </a:pPr>
            <a:endParaRPr lang="fr-FR" altLang="en-US" sz="1800" b="0" dirty="0" smtClean="0">
              <a:solidFill>
                <a:srgbClr val="1E4084"/>
              </a:solidFill>
              <a:latin typeface="Helvetica" pitchFamily="34" charset="0"/>
              <a:cs typeface="Arial" charset="0"/>
            </a:endParaRPr>
          </a:p>
          <a:p>
            <a:r>
              <a:rPr lang="fr-FR" altLang="en-US" sz="2400" b="0" dirty="0" smtClean="0">
                <a:solidFill>
                  <a:srgbClr val="1E4084"/>
                </a:solidFill>
                <a:latin typeface="Helvetica" pitchFamily="34" charset="0"/>
                <a:cs typeface="Arial" charset="0"/>
              </a:rPr>
              <a:t>Final </a:t>
            </a:r>
            <a:r>
              <a:rPr lang="fr-FR" altLang="en-US" sz="2400" b="0" dirty="0" err="1" smtClean="0">
                <a:solidFill>
                  <a:srgbClr val="1E4084"/>
                </a:solidFill>
                <a:latin typeface="Helvetica" pitchFamily="34" charset="0"/>
                <a:cs typeface="Arial" charset="0"/>
              </a:rPr>
              <a:t>conference</a:t>
            </a:r>
            <a:r>
              <a:rPr lang="fr-FR" altLang="en-US" sz="2400" b="0" dirty="0" smtClean="0">
                <a:solidFill>
                  <a:srgbClr val="1E4084"/>
                </a:solidFill>
                <a:latin typeface="Helvetica" pitchFamily="34" charset="0"/>
                <a:cs typeface="Arial" charset="0"/>
              </a:rPr>
              <a:t> of the ERA-Net </a:t>
            </a:r>
            <a:r>
              <a:rPr lang="fr-FR" altLang="en-US" sz="2400" b="0" dirty="0" err="1" smtClean="0">
                <a:solidFill>
                  <a:srgbClr val="1E4084"/>
                </a:solidFill>
                <a:latin typeface="Helvetica" pitchFamily="34" charset="0"/>
                <a:cs typeface="Arial" charset="0"/>
              </a:rPr>
              <a:t>GenderNet</a:t>
            </a:r>
            <a:r>
              <a:rPr lang="fr-FR" altLang="en-US" sz="2400" b="0" dirty="0" smtClean="0">
                <a:solidFill>
                  <a:srgbClr val="1E4084"/>
                </a:solidFill>
                <a:latin typeface="Helvetica" pitchFamily="34" charset="0"/>
                <a:cs typeface="Arial" charset="0"/>
              </a:rPr>
              <a:t> </a:t>
            </a:r>
          </a:p>
          <a:p>
            <a:pPr lvl="1"/>
            <a:r>
              <a:rPr lang="fr-FR" altLang="en-US" sz="2000" dirty="0" err="1" smtClean="0">
                <a:solidFill>
                  <a:srgbClr val="1E4084"/>
                </a:solidFill>
                <a:latin typeface="Helvetica" pitchFamily="34" charset="0"/>
                <a:cs typeface="Arial" charset="0"/>
              </a:rPr>
              <a:t>Combined</a:t>
            </a:r>
            <a:r>
              <a:rPr lang="fr-FR" altLang="en-US" sz="2000" dirty="0" smtClean="0">
                <a:solidFill>
                  <a:srgbClr val="1E4084"/>
                </a:solidFill>
                <a:latin typeface="Helvetica" pitchFamily="34" charset="0"/>
                <a:cs typeface="Arial" charset="0"/>
              </a:rPr>
              <a:t> </a:t>
            </a:r>
            <a:r>
              <a:rPr lang="fr-FR" altLang="en-US" sz="2000" dirty="0" err="1" smtClean="0">
                <a:solidFill>
                  <a:srgbClr val="1E4084"/>
                </a:solidFill>
                <a:latin typeface="Helvetica" pitchFamily="34" charset="0"/>
                <a:cs typeface="Arial" charset="0"/>
              </a:rPr>
              <a:t>with</a:t>
            </a:r>
            <a:r>
              <a:rPr lang="fr-FR" altLang="en-US" sz="2000" dirty="0" smtClean="0">
                <a:solidFill>
                  <a:srgbClr val="1E4084"/>
                </a:solidFill>
                <a:latin typeface="Helvetica" pitchFamily="34" charset="0"/>
                <a:cs typeface="Arial" charset="0"/>
              </a:rPr>
              <a:t> the </a:t>
            </a:r>
            <a:r>
              <a:rPr lang="fr-FR" altLang="en-US" sz="2000" dirty="0" err="1" smtClean="0">
                <a:solidFill>
                  <a:srgbClr val="1E4084"/>
                </a:solidFill>
                <a:latin typeface="Helvetica" pitchFamily="34" charset="0"/>
                <a:cs typeface="Arial" charset="0"/>
              </a:rPr>
              <a:t>Conference</a:t>
            </a:r>
            <a:r>
              <a:rPr lang="fr-FR" altLang="en-US" sz="2000" dirty="0" smtClean="0">
                <a:solidFill>
                  <a:srgbClr val="1E4084"/>
                </a:solidFill>
                <a:latin typeface="Helvetica" pitchFamily="34" charset="0"/>
                <a:cs typeface="Arial" charset="0"/>
              </a:rPr>
              <a:t> of the Network on </a:t>
            </a:r>
            <a:r>
              <a:rPr lang="fr-FR" altLang="en-US" sz="2000" dirty="0" err="1" smtClean="0">
                <a:solidFill>
                  <a:srgbClr val="1E4084"/>
                </a:solidFill>
                <a:latin typeface="Helvetica" pitchFamily="34" charset="0"/>
                <a:cs typeface="Arial" charset="0"/>
              </a:rPr>
              <a:t>Gender</a:t>
            </a:r>
            <a:r>
              <a:rPr lang="fr-FR" altLang="en-US" sz="2000" dirty="0" smtClean="0">
                <a:solidFill>
                  <a:srgbClr val="1E4084"/>
                </a:solidFill>
                <a:latin typeface="Helvetica" pitchFamily="34" charset="0"/>
                <a:cs typeface="Arial" charset="0"/>
              </a:rPr>
              <a:t> </a:t>
            </a:r>
            <a:r>
              <a:rPr lang="fr-FR" altLang="en-US" sz="2000" dirty="0" err="1" smtClean="0">
                <a:solidFill>
                  <a:srgbClr val="1E4084"/>
                </a:solidFill>
                <a:latin typeface="Helvetica" pitchFamily="34" charset="0"/>
                <a:cs typeface="Arial" charset="0"/>
              </a:rPr>
              <a:t>Equality</a:t>
            </a:r>
            <a:r>
              <a:rPr lang="fr-FR" altLang="en-US" sz="2000" dirty="0" smtClean="0">
                <a:solidFill>
                  <a:srgbClr val="1E4084"/>
                </a:solidFill>
                <a:latin typeface="Helvetica" pitchFamily="34" charset="0"/>
                <a:cs typeface="Arial" charset="0"/>
              </a:rPr>
              <a:t> in </a:t>
            </a:r>
            <a:r>
              <a:rPr lang="fr-FR" altLang="en-US" sz="2000" dirty="0" err="1" smtClean="0">
                <a:solidFill>
                  <a:srgbClr val="1E4084"/>
                </a:solidFill>
                <a:latin typeface="Helvetica" pitchFamily="34" charset="0"/>
                <a:cs typeface="Arial" charset="0"/>
              </a:rPr>
              <a:t>Higher</a:t>
            </a:r>
            <a:r>
              <a:rPr lang="fr-FR" altLang="en-US" sz="2000" dirty="0" smtClean="0">
                <a:solidFill>
                  <a:srgbClr val="1E4084"/>
                </a:solidFill>
                <a:latin typeface="Helvetica" pitchFamily="34" charset="0"/>
                <a:cs typeface="Arial" charset="0"/>
              </a:rPr>
              <a:t> Education </a:t>
            </a:r>
          </a:p>
          <a:p>
            <a:pPr lvl="1"/>
            <a:r>
              <a:rPr lang="fr-FR" altLang="en-US" sz="2000" b="0" dirty="0" smtClean="0">
                <a:solidFill>
                  <a:srgbClr val="1E4084"/>
                </a:solidFill>
                <a:latin typeface="Helvetica" pitchFamily="34" charset="0"/>
                <a:cs typeface="Arial" charset="0"/>
              </a:rPr>
              <a:t>12-14 </a:t>
            </a:r>
            <a:r>
              <a:rPr lang="fr-FR" altLang="en-US" sz="2000" b="0" dirty="0" err="1" smtClean="0">
                <a:solidFill>
                  <a:srgbClr val="1E4084"/>
                </a:solidFill>
                <a:latin typeface="Helvetica" pitchFamily="34" charset="0"/>
                <a:cs typeface="Arial" charset="0"/>
              </a:rPr>
              <a:t>September</a:t>
            </a:r>
            <a:r>
              <a:rPr lang="fr-FR" altLang="en-US" sz="2000" b="0" dirty="0" smtClean="0">
                <a:solidFill>
                  <a:srgbClr val="1E4084"/>
                </a:solidFill>
                <a:latin typeface="Helvetica" pitchFamily="34" charset="0"/>
                <a:cs typeface="Arial" charset="0"/>
              </a:rPr>
              <a:t> in Paris </a:t>
            </a:r>
            <a:endParaRPr lang="de-DE" altLang="en-US" sz="2000" b="0" dirty="0" smtClean="0">
              <a:solidFill>
                <a:srgbClr val="1E4084"/>
              </a:solidFill>
              <a:latin typeface="Helvetica" pitchFamily="34"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476672"/>
            <a:ext cx="8229600" cy="936625"/>
          </a:xfrm>
        </p:spPr>
        <p:txBody>
          <a:bodyPr/>
          <a:lstStyle/>
          <a:p>
            <a:pPr algn="r"/>
            <a:r>
              <a:rPr lang="fr-FR" altLang="en-US" sz="2400" b="0" dirty="0">
                <a:solidFill>
                  <a:srgbClr val="1E4084"/>
                </a:solidFill>
                <a:latin typeface="Helvetica" pitchFamily="34" charset="0"/>
              </a:rPr>
              <a:t>3- </a:t>
            </a:r>
            <a:r>
              <a:rPr lang="fr-FR" altLang="en-US" sz="2400" b="0" dirty="0" err="1">
                <a:solidFill>
                  <a:srgbClr val="1E4084"/>
                </a:solidFill>
                <a:latin typeface="Helvetica" pitchFamily="34" charset="0"/>
              </a:rPr>
              <a:t>Resources</a:t>
            </a:r>
            <a:r>
              <a:rPr lang="fr-FR" altLang="en-US" sz="2400" b="0" dirty="0">
                <a:solidFill>
                  <a:srgbClr val="1E4084"/>
                </a:solidFill>
                <a:latin typeface="Helvetica" pitchFamily="34" charset="0"/>
              </a:rPr>
              <a:t> on </a:t>
            </a:r>
            <a:r>
              <a:rPr lang="fr-FR" altLang="en-US" sz="2400" b="0" dirty="0" err="1">
                <a:solidFill>
                  <a:srgbClr val="1E4084"/>
                </a:solidFill>
                <a:latin typeface="Helvetica" pitchFamily="34" charset="0"/>
              </a:rPr>
              <a:t>gender</a:t>
            </a:r>
            <a:r>
              <a:rPr lang="fr-FR" altLang="en-US" sz="2400" b="0" dirty="0">
                <a:solidFill>
                  <a:srgbClr val="1E4084"/>
                </a:solidFill>
                <a:latin typeface="Helvetica" pitchFamily="34" charset="0"/>
              </a:rPr>
              <a:t> issues /expertise</a:t>
            </a:r>
          </a:p>
        </p:txBody>
      </p:sp>
      <p:sp>
        <p:nvSpPr>
          <p:cNvPr id="5" name="Content Placeholder 2"/>
          <p:cNvSpPr>
            <a:spLocks noGrp="1"/>
          </p:cNvSpPr>
          <p:nvPr>
            <p:ph idx="1"/>
          </p:nvPr>
        </p:nvSpPr>
        <p:spPr>
          <a:xfrm>
            <a:off x="323850" y="1340768"/>
            <a:ext cx="8374063" cy="3959225"/>
          </a:xfrm>
        </p:spPr>
        <p:txBody>
          <a:bodyPr/>
          <a:lstStyle/>
          <a:p>
            <a:pPr marL="0" indent="0" algn="ctr" eaLnBrk="1" hangingPunct="1">
              <a:spcBef>
                <a:spcPct val="0"/>
              </a:spcBef>
              <a:buClrTx/>
              <a:buFontTx/>
              <a:buNone/>
              <a:defRPr/>
            </a:pPr>
            <a:endParaRPr lang="fr-BE" sz="2000" b="1" i="0" u="sng" kern="1200" dirty="0">
              <a:solidFill>
                <a:srgbClr val="FFD624"/>
              </a:solidFill>
            </a:endParaRPr>
          </a:p>
          <a:p>
            <a:pPr marL="0" indent="0" algn="ctr" eaLnBrk="1" hangingPunct="1">
              <a:spcBef>
                <a:spcPct val="0"/>
              </a:spcBef>
              <a:buClrTx/>
              <a:buFontTx/>
              <a:buNone/>
              <a:defRPr/>
            </a:pPr>
            <a:r>
              <a:rPr lang="fr-BE" sz="2000" b="1" dirty="0" err="1" smtClean="0"/>
              <a:t>GenPORT</a:t>
            </a:r>
            <a:endParaRPr lang="en-GB" sz="2000" b="1" dirty="0" smtClean="0"/>
          </a:p>
          <a:p>
            <a:pPr marL="0" indent="0" algn="ctr" eaLnBrk="1" hangingPunct="1">
              <a:spcBef>
                <a:spcPct val="0"/>
              </a:spcBef>
              <a:buClrTx/>
              <a:buFontTx/>
              <a:buNone/>
              <a:defRPr/>
            </a:pPr>
            <a:r>
              <a:rPr lang="en-GB" sz="2000" b="1" dirty="0" smtClean="0"/>
              <a:t>On-line </a:t>
            </a:r>
            <a:r>
              <a:rPr lang="en-GB" sz="2000" b="1" dirty="0"/>
              <a:t>community of </a:t>
            </a:r>
            <a:r>
              <a:rPr lang="en-GB" sz="2000" b="1" dirty="0" err="1"/>
              <a:t>practionners</a:t>
            </a:r>
            <a:r>
              <a:rPr lang="en-GB" sz="2000" b="1" dirty="0"/>
              <a:t> </a:t>
            </a:r>
          </a:p>
          <a:p>
            <a:pPr marL="0" indent="0" algn="ctr" eaLnBrk="1" hangingPunct="1">
              <a:spcBef>
                <a:spcPct val="0"/>
              </a:spcBef>
              <a:buClrTx/>
              <a:buFontTx/>
              <a:buNone/>
              <a:defRPr/>
            </a:pPr>
            <a:r>
              <a:rPr lang="en-GB" sz="2000" b="1" dirty="0"/>
              <a:t>for sharing knowledge and inspire collaboration </a:t>
            </a:r>
          </a:p>
          <a:p>
            <a:pPr marL="0" indent="0" algn="ctr" eaLnBrk="1" hangingPunct="1">
              <a:spcBef>
                <a:spcPct val="0"/>
              </a:spcBef>
              <a:buClrTx/>
              <a:buFontTx/>
              <a:buNone/>
              <a:defRPr/>
            </a:pPr>
            <a:r>
              <a:rPr lang="en-GB" sz="2000" dirty="0" smtClean="0">
                <a:hlinkClick r:id="rId3"/>
              </a:rPr>
              <a:t>www.genderportal.eu</a:t>
            </a:r>
            <a:endParaRPr lang="en-GB" sz="2000" dirty="0" smtClean="0"/>
          </a:p>
          <a:p>
            <a:pPr marL="0" indent="0" algn="ctr" eaLnBrk="1" hangingPunct="1">
              <a:spcBef>
                <a:spcPct val="0"/>
              </a:spcBef>
              <a:buClrTx/>
              <a:buFontTx/>
              <a:buNone/>
              <a:defRPr/>
            </a:pPr>
            <a:endParaRPr lang="fr-FR" sz="2000" b="1" dirty="0" smtClean="0"/>
          </a:p>
          <a:p>
            <a:pPr marL="0" indent="0" algn="ctr" eaLnBrk="1" hangingPunct="1">
              <a:spcBef>
                <a:spcPct val="0"/>
              </a:spcBef>
              <a:buClrTx/>
              <a:buFontTx/>
              <a:buNone/>
              <a:defRPr/>
            </a:pPr>
            <a:r>
              <a:rPr lang="fr-FR" sz="2000" b="1" dirty="0" smtClean="0"/>
              <a:t>Gender </a:t>
            </a:r>
            <a:r>
              <a:rPr lang="fr-FR" sz="2000" b="1" dirty="0" err="1" smtClean="0"/>
              <a:t>Toolkit</a:t>
            </a:r>
            <a:r>
              <a:rPr lang="fr-FR" sz="2000" b="1" dirty="0" smtClean="0"/>
              <a:t> </a:t>
            </a:r>
          </a:p>
          <a:p>
            <a:pPr marL="0" indent="0" algn="ctr">
              <a:buFontTx/>
              <a:buNone/>
              <a:defRPr/>
            </a:pPr>
            <a:r>
              <a:rPr lang="fr-FR" sz="2000" dirty="0" smtClean="0">
                <a:hlinkClick r:id="rId4"/>
              </a:rPr>
              <a:t>http://www.yellowwindow.be/genderinresearch/</a:t>
            </a:r>
            <a:endParaRPr lang="fr-FR" sz="2000" dirty="0" smtClean="0"/>
          </a:p>
          <a:p>
            <a:pPr marL="0" indent="0" algn="ctr">
              <a:buClr>
                <a:srgbClr val="FFFFFF"/>
              </a:buClr>
              <a:buFontTx/>
              <a:buNone/>
              <a:defRPr/>
            </a:pPr>
            <a:endParaRPr lang="fr-FR" sz="1400" dirty="0" smtClean="0"/>
          </a:p>
          <a:p>
            <a:pPr marL="0" indent="0" algn="ctr">
              <a:buClr>
                <a:srgbClr val="FFFFFF"/>
              </a:buClr>
              <a:buFontTx/>
              <a:buNone/>
              <a:defRPr/>
            </a:pPr>
            <a:r>
              <a:rPr lang="fr-FR" sz="2000" b="1" dirty="0" err="1" smtClean="0"/>
              <a:t>Cost</a:t>
            </a:r>
            <a:r>
              <a:rPr lang="fr-FR" sz="2000" b="1" dirty="0" smtClean="0"/>
              <a:t> Action </a:t>
            </a:r>
            <a:r>
              <a:rPr lang="fr-FR" sz="2000" b="1" dirty="0" err="1" smtClean="0"/>
              <a:t>GenderSTE</a:t>
            </a:r>
            <a:endParaRPr lang="fr-FR" sz="2000" b="1" dirty="0" smtClean="0"/>
          </a:p>
          <a:p>
            <a:pPr marL="0" indent="0" algn="ctr">
              <a:buFontTx/>
              <a:buNone/>
              <a:defRPr/>
            </a:pPr>
            <a:r>
              <a:rPr lang="fr-FR" sz="2000" dirty="0" smtClean="0">
                <a:hlinkClick r:id="rId5"/>
              </a:rPr>
              <a:t>http://www.genderste.eu</a:t>
            </a:r>
            <a:endParaRPr lang="fr-FR" sz="2000" dirty="0" smtClean="0"/>
          </a:p>
          <a:p>
            <a:pPr marL="0" indent="0" algn="ctr">
              <a:buNone/>
              <a:defRPr/>
            </a:pPr>
            <a:r>
              <a:rPr lang="fr-FR" sz="1400" b="1" dirty="0" smtClean="0"/>
              <a:t> </a:t>
            </a:r>
          </a:p>
        </p:txBody>
      </p:sp>
    </p:spTree>
    <p:extLst>
      <p:ext uri="{BB962C8B-B14F-4D97-AF65-F5344CB8AC3E}">
        <p14:creationId xmlns:p14="http://schemas.microsoft.com/office/powerpoint/2010/main" val="3524330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5138" y="764704"/>
            <a:ext cx="8229600" cy="1057275"/>
          </a:xfrm>
        </p:spPr>
        <p:txBody>
          <a:bodyPr/>
          <a:lstStyle/>
          <a:p>
            <a:pPr marL="358775" indent="-358775" algn="ctr">
              <a:spcBef>
                <a:spcPct val="0"/>
              </a:spcBef>
              <a:spcAft>
                <a:spcPct val="0"/>
              </a:spcAft>
              <a:buNone/>
            </a:pPr>
            <a:r>
              <a:rPr lang="fr-BE" altLang="en-US" sz="2400" b="0" dirty="0">
                <a:solidFill>
                  <a:srgbClr val="1E4084"/>
                </a:solidFill>
                <a:latin typeface="Helvetica" pitchFamily="34" charset="0"/>
                <a:ea typeface="+mj-ea"/>
                <a:cs typeface="+mj-cs"/>
              </a:rPr>
              <a:t>If </a:t>
            </a:r>
            <a:r>
              <a:rPr lang="fr-BE" altLang="en-US" sz="2400" b="0" dirty="0" err="1">
                <a:solidFill>
                  <a:srgbClr val="1E4084"/>
                </a:solidFill>
                <a:latin typeface="Helvetica" pitchFamily="34" charset="0"/>
                <a:ea typeface="+mj-ea"/>
                <a:cs typeface="+mj-cs"/>
              </a:rPr>
              <a:t>you</a:t>
            </a:r>
            <a:r>
              <a:rPr lang="fr-BE" altLang="en-US" sz="2400" b="0" dirty="0">
                <a:solidFill>
                  <a:srgbClr val="1E4084"/>
                </a:solidFill>
                <a:latin typeface="Helvetica" pitchFamily="34" charset="0"/>
                <a:ea typeface="+mj-ea"/>
                <a:cs typeface="+mj-cs"/>
              </a:rPr>
              <a:t> </a:t>
            </a:r>
            <a:r>
              <a:rPr lang="fr-BE" altLang="en-US" sz="2400" b="0" dirty="0" err="1">
                <a:solidFill>
                  <a:srgbClr val="1E4084"/>
                </a:solidFill>
                <a:latin typeface="Helvetica" pitchFamily="34" charset="0"/>
                <a:ea typeface="+mj-ea"/>
                <a:cs typeface="+mj-cs"/>
              </a:rPr>
              <a:t>want</a:t>
            </a:r>
            <a:r>
              <a:rPr lang="fr-BE" altLang="en-US" sz="2400" b="0" dirty="0">
                <a:solidFill>
                  <a:srgbClr val="1E4084"/>
                </a:solidFill>
                <a:latin typeface="Helvetica" pitchFamily="34" charset="0"/>
                <a:ea typeface="+mj-ea"/>
                <a:cs typeface="+mj-cs"/>
              </a:rPr>
              <a:t> to </a:t>
            </a:r>
            <a:r>
              <a:rPr lang="fr-BE" altLang="en-US" sz="2400" b="0" dirty="0" err="1">
                <a:solidFill>
                  <a:srgbClr val="1E4084"/>
                </a:solidFill>
                <a:latin typeface="Helvetica" pitchFamily="34" charset="0"/>
                <a:ea typeface="+mj-ea"/>
                <a:cs typeface="+mj-cs"/>
              </a:rPr>
              <a:t>order</a:t>
            </a:r>
            <a:r>
              <a:rPr lang="fr-BE" altLang="en-US" sz="2400" b="0" dirty="0">
                <a:solidFill>
                  <a:srgbClr val="1E4084"/>
                </a:solidFill>
                <a:latin typeface="Helvetica" pitchFamily="34" charset="0"/>
                <a:ea typeface="+mj-ea"/>
                <a:cs typeface="+mj-cs"/>
              </a:rPr>
              <a:t> </a:t>
            </a:r>
            <a:r>
              <a:rPr lang="fr-BE" altLang="en-US" sz="2400" b="0" dirty="0" err="1">
                <a:solidFill>
                  <a:srgbClr val="1E4084"/>
                </a:solidFill>
                <a:latin typeface="Helvetica" pitchFamily="34" charset="0"/>
                <a:ea typeface="+mj-ea"/>
                <a:cs typeface="+mj-cs"/>
              </a:rPr>
              <a:t>our</a:t>
            </a:r>
            <a:r>
              <a:rPr lang="fr-BE" altLang="en-US" sz="2400" b="0" dirty="0">
                <a:solidFill>
                  <a:srgbClr val="1E4084"/>
                </a:solidFill>
                <a:latin typeface="Helvetica" pitchFamily="34" charset="0"/>
                <a:ea typeface="+mj-ea"/>
                <a:cs typeface="+mj-cs"/>
              </a:rPr>
              <a:t> publications</a:t>
            </a:r>
            <a:r>
              <a:rPr lang="fr-BE" altLang="en-US" sz="2400" b="0" dirty="0" smtClean="0">
                <a:solidFill>
                  <a:srgbClr val="1E4084"/>
                </a:solidFill>
                <a:latin typeface="Helvetica" pitchFamily="34" charset="0"/>
                <a:ea typeface="+mj-ea"/>
                <a:cs typeface="+mj-cs"/>
              </a:rPr>
              <a:t>:</a:t>
            </a:r>
          </a:p>
          <a:p>
            <a:pPr marL="358775" indent="-358775" algn="ctr">
              <a:spcBef>
                <a:spcPct val="0"/>
              </a:spcBef>
              <a:spcAft>
                <a:spcPct val="0"/>
              </a:spcAft>
              <a:buNone/>
            </a:pPr>
            <a:endParaRPr lang="fr-BE" altLang="en-US" sz="2400" b="0" dirty="0">
              <a:solidFill>
                <a:srgbClr val="1E4084"/>
              </a:solidFill>
              <a:latin typeface="Helvetica" pitchFamily="34" charset="0"/>
              <a:ea typeface="+mj-ea"/>
              <a:cs typeface="+mj-cs"/>
            </a:endParaRPr>
          </a:p>
          <a:p>
            <a:endParaRPr lang="en-GB" altLang="en-US" dirty="0" smtClean="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027783"/>
            <a:ext cx="2376487" cy="327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488" y="1268760"/>
            <a:ext cx="71151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763" y="2438946"/>
            <a:ext cx="186848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5988" y="2373858"/>
            <a:ext cx="190658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3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58" t="10833" r="26407" b="33149"/>
          <a:stretch/>
        </p:blipFill>
        <p:spPr bwMode="auto">
          <a:xfrm>
            <a:off x="179512" y="404664"/>
            <a:ext cx="8620487"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75" t="32129" r="63177" b="38427"/>
          <a:stretch/>
        </p:blipFill>
        <p:spPr bwMode="auto">
          <a:xfrm>
            <a:off x="3707904" y="2089820"/>
            <a:ext cx="3528392" cy="469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1331640" y="980728"/>
            <a:ext cx="576064" cy="792088"/>
          </a:xfrm>
          <a:prstGeom prst="downArrow">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en-GB" sz="1000" b="0" dirty="0">
              <a:solidFill>
                <a:schemeClr val="bg1"/>
              </a:solidFill>
            </a:endParaRPr>
          </a:p>
        </p:txBody>
      </p:sp>
      <p:sp>
        <p:nvSpPr>
          <p:cNvPr id="6" name="Right Arrow 5"/>
          <p:cNvSpPr/>
          <p:nvPr/>
        </p:nvSpPr>
        <p:spPr>
          <a:xfrm>
            <a:off x="-144524" y="2312876"/>
            <a:ext cx="648072" cy="360040"/>
          </a:xfrm>
          <a:prstGeom prst="rightArrow">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en-GB" sz="1000" b="0" dirty="0">
              <a:solidFill>
                <a:schemeClr val="bg1"/>
              </a:solidFill>
            </a:endParaRPr>
          </a:p>
        </p:txBody>
      </p:sp>
      <p:sp>
        <p:nvSpPr>
          <p:cNvPr id="9" name="Down Arrow 8"/>
          <p:cNvSpPr/>
          <p:nvPr/>
        </p:nvSpPr>
        <p:spPr>
          <a:xfrm rot="18604202">
            <a:off x="3179530" y="2470671"/>
            <a:ext cx="720080" cy="648072"/>
          </a:xfrm>
          <a:prstGeom prst="downArrow">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endParaRPr lang="en-GB" sz="1000" b="0" dirty="0">
              <a:solidFill>
                <a:schemeClr val="bg1"/>
              </a:solidFill>
            </a:endParaRPr>
          </a:p>
        </p:txBody>
      </p:sp>
    </p:spTree>
    <p:extLst>
      <p:ext uri="{BB962C8B-B14F-4D97-AF65-F5344CB8AC3E}">
        <p14:creationId xmlns:p14="http://schemas.microsoft.com/office/powerpoint/2010/main" val="1102575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r"/>
            <a:endParaRPr lang="en-GB" altLang="en-US" dirty="0" smtClean="0"/>
          </a:p>
        </p:txBody>
      </p:sp>
      <p:sp>
        <p:nvSpPr>
          <p:cNvPr id="3075" name="Content Placeholder 2"/>
          <p:cNvSpPr>
            <a:spLocks noGrp="1"/>
          </p:cNvSpPr>
          <p:nvPr>
            <p:ph idx="1"/>
          </p:nvPr>
        </p:nvSpPr>
        <p:spPr>
          <a:xfrm>
            <a:off x="467544" y="2564904"/>
            <a:ext cx="8229600" cy="3456384"/>
          </a:xfrm>
        </p:spPr>
        <p:txBody>
          <a:bodyPr/>
          <a:lstStyle/>
          <a:p>
            <a:pPr marL="361950" indent="-361950">
              <a:spcBef>
                <a:spcPts val="0"/>
              </a:spcBef>
              <a:spcAft>
                <a:spcPts val="600"/>
              </a:spcAft>
              <a:buClr>
                <a:srgbClr val="FF9900"/>
              </a:buClr>
              <a:buSzPct val="120000"/>
              <a:buFont typeface="+mj-lt"/>
              <a:buAutoNum type="arabicPeriod"/>
              <a:defRPr/>
            </a:pPr>
            <a:r>
              <a:rPr lang="en-GB" i="0" kern="1200" dirty="0" smtClean="0">
                <a:solidFill>
                  <a:srgbClr val="1E4084"/>
                </a:solidFill>
                <a:latin typeface="Helvetica" pitchFamily="34" charset="0"/>
                <a:ea typeface="Verdana" panose="020B0604030504040204" pitchFamily="34" charset="0"/>
                <a:cs typeface="Arial" charset="0"/>
              </a:rPr>
              <a:t>Gender Equality in the ERA </a:t>
            </a:r>
          </a:p>
          <a:p>
            <a:pPr marL="361950" indent="-361950">
              <a:spcBef>
                <a:spcPts val="0"/>
              </a:spcBef>
              <a:spcAft>
                <a:spcPts val="600"/>
              </a:spcAft>
              <a:buClr>
                <a:srgbClr val="FF9900"/>
              </a:buClr>
              <a:buSzPct val="120000"/>
              <a:buFont typeface="+mj-lt"/>
              <a:buAutoNum type="arabicPeriod"/>
              <a:defRPr/>
            </a:pPr>
            <a:endParaRPr lang="en-GB" sz="1000" i="0" kern="1200" dirty="0" smtClean="0">
              <a:solidFill>
                <a:srgbClr val="1E4084"/>
              </a:solidFill>
              <a:latin typeface="Helvetica" pitchFamily="34" charset="0"/>
              <a:ea typeface="Verdana" panose="020B0604030504040204" pitchFamily="34" charset="0"/>
              <a:cs typeface="Arial" charset="0"/>
            </a:endParaRPr>
          </a:p>
          <a:p>
            <a:pPr marL="361950" lvl="0" indent="-361950">
              <a:spcBef>
                <a:spcPts val="0"/>
              </a:spcBef>
              <a:spcAft>
                <a:spcPts val="600"/>
              </a:spcAft>
              <a:buClr>
                <a:srgbClr val="FF9900"/>
              </a:buClr>
              <a:buSzPct val="120000"/>
              <a:buFont typeface="+mj-lt"/>
              <a:buAutoNum type="arabicPeriod"/>
              <a:defRPr/>
            </a:pPr>
            <a:r>
              <a:rPr lang="en-GB" i="0" kern="1200" dirty="0" smtClean="0">
                <a:solidFill>
                  <a:srgbClr val="1E4084"/>
                </a:solidFill>
                <a:latin typeface="Helvetica" pitchFamily="34" charset="0"/>
                <a:ea typeface="Verdana" panose="020B0604030504040204" pitchFamily="34" charset="0"/>
                <a:cs typeface="Arial" charset="0"/>
              </a:rPr>
              <a:t>Gender </a:t>
            </a:r>
            <a:r>
              <a:rPr lang="en-GB" i="0" kern="1200" dirty="0">
                <a:solidFill>
                  <a:srgbClr val="1E4084"/>
                </a:solidFill>
                <a:latin typeface="Helvetica" pitchFamily="34" charset="0"/>
                <a:ea typeface="Verdana" panose="020B0604030504040204" pitchFamily="34" charset="0"/>
                <a:cs typeface="Arial" charset="0"/>
              </a:rPr>
              <a:t>in Horizon 2020, three </a:t>
            </a:r>
            <a:r>
              <a:rPr lang="en-GB" i="0" kern="1200" dirty="0" smtClean="0">
                <a:solidFill>
                  <a:srgbClr val="1E4084"/>
                </a:solidFill>
                <a:latin typeface="Helvetica" pitchFamily="34" charset="0"/>
                <a:ea typeface="Verdana" panose="020B0604030504040204" pitchFamily="34" charset="0"/>
                <a:cs typeface="Arial" charset="0"/>
              </a:rPr>
              <a:t>objectives</a:t>
            </a:r>
          </a:p>
          <a:p>
            <a:pPr marL="361950" lvl="0" indent="-361950">
              <a:spcBef>
                <a:spcPts val="0"/>
              </a:spcBef>
              <a:spcAft>
                <a:spcPts val="600"/>
              </a:spcAft>
              <a:buClr>
                <a:srgbClr val="FF9900"/>
              </a:buClr>
              <a:buSzPct val="120000"/>
              <a:buFont typeface="+mj-lt"/>
              <a:buAutoNum type="arabicPeriod"/>
              <a:defRPr/>
            </a:pPr>
            <a:endParaRPr lang="en-GB" sz="1000" i="0" kern="1200" dirty="0" smtClean="0">
              <a:solidFill>
                <a:srgbClr val="1E4084"/>
              </a:solidFill>
              <a:latin typeface="Helvetica" pitchFamily="34" charset="0"/>
              <a:ea typeface="Verdana" panose="020B0604030504040204" pitchFamily="34" charset="0"/>
              <a:cs typeface="Arial" charset="0"/>
            </a:endParaRPr>
          </a:p>
          <a:p>
            <a:pPr marL="361950" lvl="0" indent="-361950">
              <a:spcBef>
                <a:spcPts val="0"/>
              </a:spcBef>
              <a:spcAft>
                <a:spcPts val="600"/>
              </a:spcAft>
              <a:buClr>
                <a:srgbClr val="FF9900"/>
              </a:buClr>
              <a:buSzPct val="120000"/>
              <a:buFont typeface="+mj-lt"/>
              <a:buAutoNum type="arabicPeriod"/>
              <a:defRPr/>
            </a:pPr>
            <a:r>
              <a:rPr lang="en-GB" i="0" kern="1200" dirty="0" smtClean="0">
                <a:solidFill>
                  <a:srgbClr val="1E4084"/>
                </a:solidFill>
                <a:latin typeface="Helvetica" pitchFamily="34" charset="0"/>
                <a:ea typeface="Verdana" panose="020B0604030504040204" pitchFamily="34" charset="0"/>
                <a:cs typeface="Arial" charset="0"/>
              </a:rPr>
              <a:t>Further news </a:t>
            </a:r>
          </a:p>
          <a:p>
            <a:pPr marL="361950" lvl="0" indent="-361950">
              <a:spcBef>
                <a:spcPts val="0"/>
              </a:spcBef>
              <a:spcAft>
                <a:spcPts val="600"/>
              </a:spcAft>
              <a:buClr>
                <a:srgbClr val="FF9900"/>
              </a:buClr>
              <a:buSzPct val="120000"/>
              <a:buFont typeface="+mj-lt"/>
              <a:buAutoNum type="arabicPeriod"/>
              <a:defRPr/>
            </a:pPr>
            <a:endParaRPr lang="en-GB" sz="1000" i="0" kern="1200" dirty="0">
              <a:solidFill>
                <a:srgbClr val="1E4084"/>
              </a:solidFill>
              <a:latin typeface="Helvetica" pitchFamily="34" charset="0"/>
              <a:ea typeface="Verdana" panose="020B0604030504040204" pitchFamily="34" charset="0"/>
              <a:cs typeface="Arial" charset="0"/>
            </a:endParaRPr>
          </a:p>
        </p:txBody>
      </p:sp>
    </p:spTree>
    <p:extLst>
      <p:ext uri="{BB962C8B-B14F-4D97-AF65-F5344CB8AC3E}">
        <p14:creationId xmlns:p14="http://schemas.microsoft.com/office/powerpoint/2010/main" val="102896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11188" y="2420938"/>
            <a:ext cx="7956550" cy="1366837"/>
          </a:xfrm>
        </p:spPr>
        <p:txBody>
          <a:bodyPr/>
          <a:lstStyle/>
          <a:p>
            <a:pPr indent="0" algn="ctr" eaLnBrk="1" hangingPunct="1"/>
            <a:r>
              <a:rPr lang="fr-BE" altLang="en-US" sz="2800" smtClean="0">
                <a:latin typeface="Helvetica" pitchFamily="34" charset="0"/>
              </a:rPr>
              <a:t>Thank you very much for your attention!</a:t>
            </a:r>
            <a:br>
              <a:rPr lang="fr-BE" altLang="en-US" sz="2800" smtClean="0">
                <a:latin typeface="Helvetica" pitchFamily="34" charset="0"/>
              </a:rPr>
            </a:br>
            <a:r>
              <a:rPr lang="fr-BE" altLang="en-US" sz="7000" smtClean="0"/>
              <a:t> </a:t>
            </a:r>
            <a:endParaRPr lang="en-GB" altLang="en-US" sz="7000" smtClean="0"/>
          </a:p>
        </p:txBody>
      </p:sp>
      <p:sp>
        <p:nvSpPr>
          <p:cNvPr id="17411" name="TextBox 1"/>
          <p:cNvSpPr txBox="1">
            <a:spLocks noChangeArrowheads="1"/>
          </p:cNvSpPr>
          <p:nvPr/>
        </p:nvSpPr>
        <p:spPr bwMode="auto">
          <a:xfrm>
            <a:off x="179388" y="3933825"/>
            <a:ext cx="8856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it-IT" altLang="en-US" sz="2400" b="0">
                <a:latin typeface="Helvetica" pitchFamily="34" charset="0"/>
              </a:rPr>
              <a:t>For any question contact:</a:t>
            </a:r>
          </a:p>
          <a:p>
            <a:pPr algn="ctr" eaLnBrk="1" hangingPunct="1"/>
            <a:endParaRPr lang="it-IT" altLang="en-US" sz="2400" b="0">
              <a:latin typeface="Helvetica" pitchFamily="34" charset="0"/>
            </a:endParaRPr>
          </a:p>
          <a:p>
            <a:pPr algn="ctr" eaLnBrk="1" hangingPunct="1"/>
            <a:r>
              <a:rPr lang="it-IT" altLang="en-US" sz="2400">
                <a:latin typeface="Helvetica" pitchFamily="34" charset="0"/>
              </a:rPr>
              <a:t>RTD-GENDERINRESEARCH@EC.EUROPA.EU</a:t>
            </a:r>
            <a:endParaRPr lang="en-GB" altLang="en-US" sz="2400">
              <a:latin typeface="Helvetica" pitchFamily="34" charset="0"/>
            </a:endParaRPr>
          </a:p>
        </p:txBody>
      </p:sp>
    </p:spTree>
    <p:extLst>
      <p:ext uri="{BB962C8B-B14F-4D97-AF65-F5344CB8AC3E}">
        <p14:creationId xmlns:p14="http://schemas.microsoft.com/office/powerpoint/2010/main" val="111193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r-FR" sz="2800" dirty="0" smtClean="0"/>
              <a:t>1- </a:t>
            </a:r>
            <a:r>
              <a:rPr lang="fr-FR" sz="2800" dirty="0" err="1" smtClean="0"/>
              <a:t>Gender</a:t>
            </a:r>
            <a:r>
              <a:rPr lang="fr-FR" sz="2800" dirty="0" smtClean="0"/>
              <a:t> </a:t>
            </a:r>
            <a:r>
              <a:rPr lang="fr-FR" sz="2800" dirty="0" err="1" smtClean="0"/>
              <a:t>equality</a:t>
            </a:r>
            <a:r>
              <a:rPr lang="fr-FR" sz="2800" dirty="0" smtClean="0"/>
              <a:t> in the ERA </a:t>
            </a:r>
            <a:endParaRPr lang="fr-FR" sz="2800" dirty="0"/>
          </a:p>
        </p:txBody>
      </p:sp>
      <p:sp>
        <p:nvSpPr>
          <p:cNvPr id="3" name="Content Placeholder 2"/>
          <p:cNvSpPr>
            <a:spLocks noGrp="1"/>
          </p:cNvSpPr>
          <p:nvPr>
            <p:ph idx="1"/>
          </p:nvPr>
        </p:nvSpPr>
        <p:spPr>
          <a:xfrm>
            <a:off x="467544" y="2204864"/>
            <a:ext cx="8229600" cy="4032448"/>
          </a:xfrm>
        </p:spPr>
        <p:txBody>
          <a:bodyPr/>
          <a:lstStyle/>
          <a:p>
            <a:r>
              <a:rPr lang="fr-FR" dirty="0" smtClean="0"/>
              <a:t>Council Conclusions – 1st </a:t>
            </a:r>
            <a:r>
              <a:rPr lang="fr-FR" dirty="0" err="1" smtClean="0"/>
              <a:t>December</a:t>
            </a:r>
            <a:r>
              <a:rPr lang="fr-FR" dirty="0" smtClean="0"/>
              <a:t> 2015</a:t>
            </a:r>
          </a:p>
          <a:p>
            <a:endParaRPr lang="fr-FR" sz="1000" dirty="0" smtClean="0"/>
          </a:p>
          <a:p>
            <a:pPr>
              <a:buClr>
                <a:srgbClr val="0070C0"/>
              </a:buClr>
              <a:buFont typeface="Wingdings" pitchFamily="2" charset="2"/>
              <a:buChar char="Ø"/>
            </a:pPr>
            <a:r>
              <a:rPr lang="fr-FR" sz="2000" dirty="0" err="1" smtClean="0"/>
              <a:t>Strengthen</a:t>
            </a:r>
            <a:r>
              <a:rPr lang="fr-FR" sz="2000" dirty="0" smtClean="0"/>
              <a:t> the </a:t>
            </a:r>
            <a:r>
              <a:rPr lang="fr-FR" sz="2000" dirty="0" err="1" smtClean="0"/>
              <a:t>implementation</a:t>
            </a:r>
            <a:r>
              <a:rPr lang="fr-FR" sz="2000" dirty="0" smtClean="0"/>
              <a:t>, monitoring and </a:t>
            </a:r>
            <a:r>
              <a:rPr lang="fr-FR" sz="2000" dirty="0" err="1" smtClean="0"/>
              <a:t>evaluation</a:t>
            </a:r>
            <a:r>
              <a:rPr lang="fr-FR" sz="2000" dirty="0" smtClean="0"/>
              <a:t> of </a:t>
            </a:r>
            <a:r>
              <a:rPr lang="fr-FR" sz="2000" dirty="0" err="1" smtClean="0"/>
              <a:t>gender</a:t>
            </a:r>
            <a:r>
              <a:rPr lang="fr-FR" sz="2000" dirty="0" smtClean="0"/>
              <a:t> </a:t>
            </a:r>
            <a:r>
              <a:rPr lang="fr-FR" sz="2000" dirty="0" err="1" smtClean="0"/>
              <a:t>equality</a:t>
            </a:r>
            <a:r>
              <a:rPr lang="fr-FR" sz="2000" dirty="0" smtClean="0"/>
              <a:t> in H2020</a:t>
            </a:r>
          </a:p>
          <a:p>
            <a:endParaRPr lang="fr-FR" sz="1200" dirty="0" smtClean="0"/>
          </a:p>
          <a:p>
            <a:pPr>
              <a:buClr>
                <a:srgbClr val="0070C0"/>
              </a:buClr>
              <a:buFont typeface="Wingdings" pitchFamily="2" charset="2"/>
              <a:buChar char="Ø"/>
            </a:pPr>
            <a:r>
              <a:rPr lang="fr-FR" sz="2000" dirty="0" smtClean="0"/>
              <a:t>Continue structural / </a:t>
            </a:r>
            <a:r>
              <a:rPr lang="fr-FR" sz="2000" dirty="0" err="1" smtClean="0"/>
              <a:t>institutional</a:t>
            </a:r>
            <a:r>
              <a:rPr lang="fr-FR" sz="2000" dirty="0" smtClean="0"/>
              <a:t> change in </a:t>
            </a:r>
            <a:r>
              <a:rPr lang="fr-FR" sz="2000" dirty="0" err="1" smtClean="0"/>
              <a:t>research</a:t>
            </a:r>
            <a:r>
              <a:rPr lang="fr-FR" sz="2000" dirty="0" smtClean="0"/>
              <a:t> organisations – in </a:t>
            </a:r>
            <a:r>
              <a:rPr lang="fr-FR" sz="2000" dirty="0" err="1" smtClean="0"/>
              <a:t>particular</a:t>
            </a:r>
            <a:r>
              <a:rPr lang="fr-FR" sz="2000" dirty="0" smtClean="0"/>
              <a:t> </a:t>
            </a:r>
            <a:r>
              <a:rPr lang="fr-FR" sz="2000" dirty="0" err="1" smtClean="0"/>
              <a:t>through</a:t>
            </a:r>
            <a:r>
              <a:rPr lang="fr-FR" sz="2000" dirty="0" smtClean="0"/>
              <a:t> </a:t>
            </a:r>
            <a:r>
              <a:rPr lang="fr-FR" sz="2000" dirty="0" err="1" smtClean="0"/>
              <a:t>gender</a:t>
            </a:r>
            <a:r>
              <a:rPr lang="fr-FR" sz="2000" dirty="0" smtClean="0"/>
              <a:t> </a:t>
            </a:r>
            <a:r>
              <a:rPr lang="fr-FR" sz="2000" dirty="0" err="1" smtClean="0"/>
              <a:t>equality</a:t>
            </a:r>
            <a:r>
              <a:rPr lang="fr-FR" sz="2000" dirty="0" smtClean="0"/>
              <a:t> plans </a:t>
            </a:r>
          </a:p>
          <a:p>
            <a:r>
              <a:rPr lang="fr-FR" sz="2000" dirty="0" smtClean="0"/>
              <a:t>New : set </a:t>
            </a:r>
            <a:r>
              <a:rPr lang="fr-FR" sz="2000" dirty="0" err="1" smtClean="0"/>
              <a:t>guiding</a:t>
            </a:r>
            <a:r>
              <a:rPr lang="fr-FR" sz="2000" dirty="0" smtClean="0"/>
              <a:t> </a:t>
            </a:r>
            <a:r>
              <a:rPr lang="fr-FR" sz="2000" dirty="0" err="1" smtClean="0"/>
              <a:t>targets</a:t>
            </a:r>
            <a:r>
              <a:rPr lang="fr-FR" sz="2000" dirty="0" smtClean="0"/>
              <a:t> </a:t>
            </a:r>
          </a:p>
          <a:p>
            <a:pPr lvl="1"/>
            <a:r>
              <a:rPr lang="fr-FR" sz="1800" b="0" dirty="0" smtClean="0"/>
              <a:t>Full </a:t>
            </a:r>
            <a:r>
              <a:rPr lang="fr-FR" sz="1800" b="0" dirty="0" err="1" smtClean="0"/>
              <a:t>professors</a:t>
            </a:r>
            <a:r>
              <a:rPr lang="fr-FR" sz="1800" b="0" dirty="0" smtClean="0"/>
              <a:t> </a:t>
            </a:r>
          </a:p>
          <a:p>
            <a:pPr lvl="1"/>
            <a:r>
              <a:rPr lang="fr-FR" sz="1800" b="0" dirty="0" err="1" smtClean="0"/>
              <a:t>Decision</a:t>
            </a:r>
            <a:r>
              <a:rPr lang="fr-FR" sz="1800" b="0" dirty="0" smtClean="0"/>
              <a:t>-</a:t>
            </a:r>
            <a:r>
              <a:rPr lang="fr-FR" sz="1800" b="0" dirty="0" err="1" smtClean="0"/>
              <a:t>making</a:t>
            </a:r>
            <a:r>
              <a:rPr lang="fr-FR" sz="1800" b="0" dirty="0" smtClean="0"/>
              <a:t> bodies </a:t>
            </a:r>
          </a:p>
          <a:p>
            <a:endParaRPr lang="fr-FR" sz="1200" dirty="0" smtClean="0"/>
          </a:p>
          <a:p>
            <a:pPr>
              <a:buClr>
                <a:srgbClr val="0070C0"/>
              </a:buClr>
              <a:buFont typeface="Wingdings" pitchFamily="2" charset="2"/>
              <a:buChar char="Ø"/>
            </a:pPr>
            <a:r>
              <a:rPr lang="fr-FR" sz="2000" dirty="0" err="1" smtClean="0"/>
              <a:t>Gender</a:t>
            </a:r>
            <a:r>
              <a:rPr lang="fr-FR" sz="2000" dirty="0" smtClean="0"/>
              <a:t> </a:t>
            </a:r>
            <a:r>
              <a:rPr lang="fr-FR" sz="2000" dirty="0" err="1" smtClean="0"/>
              <a:t>equality</a:t>
            </a:r>
            <a:r>
              <a:rPr lang="fr-FR" sz="2000" dirty="0" smtClean="0"/>
              <a:t> in the dialogue </a:t>
            </a:r>
            <a:r>
              <a:rPr lang="fr-FR" sz="2000" dirty="0" err="1" smtClean="0"/>
              <a:t>with</a:t>
            </a:r>
            <a:r>
              <a:rPr lang="fr-FR" sz="2000" dirty="0" smtClean="0"/>
              <a:t> </a:t>
            </a:r>
            <a:r>
              <a:rPr lang="fr-FR" sz="2000" dirty="0" err="1" smtClean="0"/>
              <a:t>third</a:t>
            </a:r>
            <a:r>
              <a:rPr lang="fr-FR" sz="2000" dirty="0" smtClean="0"/>
              <a:t> countries</a:t>
            </a:r>
            <a:endParaRPr lang="fr-F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r-FR" dirty="0" smtClean="0"/>
              <a:t>1-Gender </a:t>
            </a:r>
            <a:r>
              <a:rPr lang="fr-FR" dirty="0" err="1" smtClean="0"/>
              <a:t>equality</a:t>
            </a:r>
            <a:r>
              <a:rPr lang="fr-FR" dirty="0" smtClean="0"/>
              <a:t> in the ERA </a:t>
            </a:r>
            <a:endParaRPr lang="fr-FR" dirty="0"/>
          </a:p>
        </p:txBody>
      </p:sp>
      <p:sp>
        <p:nvSpPr>
          <p:cNvPr id="3" name="Content Placeholder 2"/>
          <p:cNvSpPr>
            <a:spLocks noGrp="1"/>
          </p:cNvSpPr>
          <p:nvPr>
            <p:ph idx="1"/>
          </p:nvPr>
        </p:nvSpPr>
        <p:spPr>
          <a:xfrm>
            <a:off x="251520" y="2204864"/>
            <a:ext cx="8229600" cy="4104456"/>
          </a:xfrm>
        </p:spPr>
        <p:txBody>
          <a:bodyPr/>
          <a:lstStyle/>
          <a:p>
            <a:r>
              <a:rPr lang="fr-FR" dirty="0" err="1" smtClean="0"/>
              <a:t>Next</a:t>
            </a:r>
            <a:r>
              <a:rPr lang="fr-FR" dirty="0" smtClean="0"/>
              <a:t> </a:t>
            </a:r>
            <a:r>
              <a:rPr lang="fr-FR" dirty="0" err="1" smtClean="0"/>
              <a:t>steps</a:t>
            </a:r>
            <a:r>
              <a:rPr lang="fr-FR" dirty="0" smtClean="0"/>
              <a:t> </a:t>
            </a:r>
          </a:p>
          <a:p>
            <a:pPr>
              <a:buNone/>
            </a:pPr>
            <a:endParaRPr lang="fr-FR" sz="1100" dirty="0" smtClean="0"/>
          </a:p>
          <a:p>
            <a:r>
              <a:rPr lang="fr-FR" dirty="0" smtClean="0"/>
              <a:t>- </a:t>
            </a:r>
            <a:r>
              <a:rPr lang="fr-FR" sz="2000" dirty="0" smtClean="0"/>
              <a:t>National </a:t>
            </a:r>
            <a:r>
              <a:rPr lang="fr-FR" sz="2000" dirty="0" smtClean="0"/>
              <a:t>Action </a:t>
            </a:r>
            <a:r>
              <a:rPr lang="fr-FR" sz="2000" dirty="0"/>
              <a:t>P</a:t>
            </a:r>
            <a:r>
              <a:rPr lang="fr-FR" sz="2000" dirty="0" smtClean="0"/>
              <a:t>lan </a:t>
            </a:r>
            <a:r>
              <a:rPr lang="fr-FR" sz="2000" dirty="0" smtClean="0"/>
              <a:t>/ </a:t>
            </a:r>
            <a:r>
              <a:rPr lang="fr-FR" sz="2000" dirty="0" err="1"/>
              <a:t>S</a:t>
            </a:r>
            <a:r>
              <a:rPr lang="fr-FR" sz="2000" smtClean="0"/>
              <a:t>trategy</a:t>
            </a:r>
            <a:r>
              <a:rPr lang="fr-FR" sz="2000" dirty="0" smtClean="0"/>
              <a:t>  </a:t>
            </a:r>
            <a:endParaRPr lang="fr-FR" sz="2000" dirty="0" smtClean="0"/>
          </a:p>
          <a:p>
            <a:pPr lvl="1"/>
            <a:r>
              <a:rPr lang="fr-FR" b="0" dirty="0" smtClean="0"/>
              <a:t>By May 2016</a:t>
            </a:r>
          </a:p>
          <a:p>
            <a:pPr lvl="1">
              <a:buNone/>
            </a:pPr>
            <a:endParaRPr lang="fr-FR" sz="1100" b="0" dirty="0" smtClean="0"/>
          </a:p>
          <a:p>
            <a:r>
              <a:rPr lang="fr-FR" dirty="0" smtClean="0"/>
              <a:t>- </a:t>
            </a:r>
            <a:r>
              <a:rPr lang="fr-FR" sz="2000" dirty="0" smtClean="0"/>
              <a:t>ERA </a:t>
            </a:r>
            <a:r>
              <a:rPr lang="fr-FR" sz="2000" dirty="0" err="1" smtClean="0"/>
              <a:t>conference</a:t>
            </a:r>
            <a:r>
              <a:rPr lang="fr-FR" sz="2000" dirty="0" smtClean="0"/>
              <a:t> 26 May </a:t>
            </a:r>
          </a:p>
          <a:p>
            <a:endParaRPr lang="fr-FR" sz="1100" dirty="0" smtClean="0"/>
          </a:p>
          <a:p>
            <a:r>
              <a:rPr lang="fr-FR" dirty="0" smtClean="0"/>
              <a:t>- </a:t>
            </a:r>
            <a:r>
              <a:rPr lang="fr-FR" sz="2000" dirty="0" err="1" smtClean="0"/>
              <a:t>Era</a:t>
            </a:r>
            <a:r>
              <a:rPr lang="fr-FR" sz="2000" dirty="0" smtClean="0"/>
              <a:t> Progress Report 2016 </a:t>
            </a:r>
          </a:p>
          <a:p>
            <a:pPr lvl="1"/>
            <a:r>
              <a:rPr lang="fr-FR" b="0" dirty="0" err="1" smtClean="0"/>
              <a:t>Autumn</a:t>
            </a:r>
            <a:r>
              <a:rPr lang="fr-FR" b="0" dirty="0" smtClean="0"/>
              <a:t> 2016</a:t>
            </a:r>
          </a:p>
          <a:p>
            <a:pPr>
              <a:buNone/>
            </a:pPr>
            <a:endParaRPr lang="fr-FR" sz="1600" dirty="0" smtClean="0"/>
          </a:p>
          <a:p>
            <a:pPr>
              <a:buNone/>
            </a:pPr>
            <a:r>
              <a:rPr lang="fr-FR" sz="1800" dirty="0" smtClean="0"/>
              <a:t>	</a:t>
            </a:r>
            <a:r>
              <a:rPr lang="fr-FR" sz="2000" dirty="0" err="1" smtClean="0"/>
              <a:t>Involvement</a:t>
            </a:r>
            <a:r>
              <a:rPr lang="fr-FR" sz="2000" dirty="0" smtClean="0"/>
              <a:t> </a:t>
            </a:r>
            <a:r>
              <a:rPr lang="fr-FR" sz="2000" dirty="0" smtClean="0"/>
              <a:t>of the Helsinki Group, in collaboration </a:t>
            </a:r>
            <a:r>
              <a:rPr lang="fr-FR" sz="2000" dirty="0" err="1" smtClean="0"/>
              <a:t>with</a:t>
            </a:r>
            <a:r>
              <a:rPr lang="fr-FR" sz="2000" dirty="0" smtClean="0"/>
              <a:t> </a:t>
            </a:r>
            <a:r>
              <a:rPr lang="fr-FR" sz="2000" dirty="0" err="1" smtClean="0"/>
              <a:t>other</a:t>
            </a:r>
            <a:r>
              <a:rPr lang="fr-FR" sz="2000" dirty="0" smtClean="0"/>
              <a:t> ERA-</a:t>
            </a:r>
            <a:r>
              <a:rPr lang="fr-FR" sz="2000" dirty="0" err="1" smtClean="0"/>
              <a:t>related</a:t>
            </a:r>
            <a:r>
              <a:rPr lang="fr-FR" sz="2000" dirty="0" smtClean="0"/>
              <a:t> groups (</a:t>
            </a:r>
            <a:r>
              <a:rPr lang="fr-FR" sz="2000" dirty="0" smtClean="0"/>
              <a:t>SF International </a:t>
            </a:r>
            <a:r>
              <a:rPr lang="fr-FR" sz="2000" dirty="0" err="1" smtClean="0"/>
              <a:t>Cooperation</a:t>
            </a:r>
            <a:r>
              <a:rPr lang="fr-FR" sz="2000" dirty="0" smtClean="0"/>
              <a:t>, SG </a:t>
            </a:r>
            <a:r>
              <a:rPr lang="fr-FR" sz="2000" dirty="0" err="1" smtClean="0"/>
              <a:t>Human</a:t>
            </a:r>
            <a:r>
              <a:rPr lang="fr-FR" sz="2000" dirty="0" smtClean="0"/>
              <a:t> </a:t>
            </a:r>
            <a:r>
              <a:rPr lang="fr-FR" sz="2000" dirty="0" err="1" smtClean="0"/>
              <a:t>Resources</a:t>
            </a:r>
            <a:r>
              <a:rPr lang="fr-FR" sz="2000" dirty="0" smtClean="0"/>
              <a:t> &amp; </a:t>
            </a:r>
            <a:r>
              <a:rPr lang="fr-FR" sz="2000" dirty="0" err="1" smtClean="0"/>
              <a:t>Mobility</a:t>
            </a:r>
            <a:r>
              <a:rPr lang="fr-FR" sz="2000" dirty="0" smtClean="0"/>
              <a:t>) </a:t>
            </a:r>
            <a:endParaRPr lang="fr-FR" sz="2000" dirty="0" smtClean="0"/>
          </a:p>
          <a:p>
            <a:pPr>
              <a:buNone/>
            </a:pPr>
            <a:endParaRPr lang="fr-FR"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06400" y="692696"/>
            <a:ext cx="822960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0"/>
              </a:spcBef>
              <a:spcAft>
                <a:spcPct val="0"/>
              </a:spcAft>
              <a:defRPr sz="3000" b="1">
                <a:solidFill>
                  <a:schemeClr val="tx1"/>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a:r>
              <a:rPr lang="fr-BE" altLang="en-US" sz="2400" kern="0" dirty="0" smtClean="0">
                <a:solidFill>
                  <a:srgbClr val="1E4084"/>
                </a:solidFill>
                <a:latin typeface="Helvetica" pitchFamily="34" charset="0"/>
              </a:rPr>
              <a:t>2 - </a:t>
            </a:r>
            <a:r>
              <a:rPr lang="fr-BE" altLang="en-US" sz="2400" kern="0" dirty="0" err="1" smtClean="0">
                <a:solidFill>
                  <a:srgbClr val="1E4084"/>
                </a:solidFill>
                <a:latin typeface="Helvetica" pitchFamily="34" charset="0"/>
              </a:rPr>
              <a:t>Gender</a:t>
            </a:r>
            <a:r>
              <a:rPr lang="fr-BE" altLang="en-US" sz="2400" kern="0" dirty="0" smtClean="0">
                <a:solidFill>
                  <a:srgbClr val="1E4084"/>
                </a:solidFill>
                <a:latin typeface="Helvetica" pitchFamily="34" charset="0"/>
              </a:rPr>
              <a:t> </a:t>
            </a:r>
            <a:r>
              <a:rPr lang="fr-BE" altLang="en-US" sz="2400" kern="0" dirty="0">
                <a:solidFill>
                  <a:srgbClr val="1E4084"/>
                </a:solidFill>
                <a:latin typeface="Helvetica" pitchFamily="34" charset="0"/>
              </a:rPr>
              <a:t>in H2020: </a:t>
            </a:r>
            <a:r>
              <a:rPr lang="fr-BE" altLang="en-US" sz="2400" kern="0" dirty="0" smtClean="0">
                <a:solidFill>
                  <a:srgbClr val="1E4084"/>
                </a:solidFill>
                <a:latin typeface="Helvetica" pitchFamily="34" charset="0"/>
              </a:rPr>
              <a:t>3 </a:t>
            </a:r>
            <a:r>
              <a:rPr lang="fr-BE" altLang="en-US" sz="2400" kern="0" dirty="0">
                <a:solidFill>
                  <a:srgbClr val="1E4084"/>
                </a:solidFill>
                <a:latin typeface="Helvetica" pitchFamily="34" charset="0"/>
              </a:rPr>
              <a:t>objectives </a:t>
            </a:r>
            <a:endParaRPr lang="en-GB" altLang="en-US" sz="2400" kern="0" dirty="0">
              <a:solidFill>
                <a:srgbClr val="1E4084"/>
              </a:solidFill>
              <a:latin typeface="Helvetica" pitchFamily="34" charset="0"/>
            </a:endParaRPr>
          </a:p>
        </p:txBody>
      </p:sp>
      <p:sp>
        <p:nvSpPr>
          <p:cNvPr id="5" name="Right Arrow 4"/>
          <p:cNvSpPr/>
          <p:nvPr/>
        </p:nvSpPr>
        <p:spPr>
          <a:xfrm>
            <a:off x="827088" y="1700758"/>
            <a:ext cx="8066087" cy="4175125"/>
          </a:xfrm>
          <a:prstGeom prst="rightArrow">
            <a:avLst/>
          </a:prstGeom>
          <a:ln w="63500"/>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6" name="Freeform 5"/>
          <p:cNvSpPr/>
          <p:nvPr/>
        </p:nvSpPr>
        <p:spPr>
          <a:xfrm>
            <a:off x="1763713" y="2203996"/>
            <a:ext cx="2590800" cy="1830387"/>
          </a:xfrm>
          <a:custGeom>
            <a:avLst/>
            <a:gdLst>
              <a:gd name="connsiteX0" fmla="*/ 0 w 2590682"/>
              <a:gd name="connsiteY0" fmla="*/ 305099 h 1830560"/>
              <a:gd name="connsiteX1" fmla="*/ 305099 w 2590682"/>
              <a:gd name="connsiteY1" fmla="*/ 0 h 1830560"/>
              <a:gd name="connsiteX2" fmla="*/ 2285583 w 2590682"/>
              <a:gd name="connsiteY2" fmla="*/ 0 h 1830560"/>
              <a:gd name="connsiteX3" fmla="*/ 2590682 w 2590682"/>
              <a:gd name="connsiteY3" fmla="*/ 305099 h 1830560"/>
              <a:gd name="connsiteX4" fmla="*/ 2590682 w 2590682"/>
              <a:gd name="connsiteY4" fmla="*/ 1525461 h 1830560"/>
              <a:gd name="connsiteX5" fmla="*/ 2285583 w 2590682"/>
              <a:gd name="connsiteY5" fmla="*/ 1830560 h 1830560"/>
              <a:gd name="connsiteX6" fmla="*/ 305099 w 2590682"/>
              <a:gd name="connsiteY6" fmla="*/ 1830560 h 1830560"/>
              <a:gd name="connsiteX7" fmla="*/ 0 w 2590682"/>
              <a:gd name="connsiteY7" fmla="*/ 1525461 h 1830560"/>
              <a:gd name="connsiteX8" fmla="*/ 0 w 2590682"/>
              <a:gd name="connsiteY8" fmla="*/ 305099 h 183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682" h="1830560">
                <a:moveTo>
                  <a:pt x="0" y="305099"/>
                </a:moveTo>
                <a:cubicBezTo>
                  <a:pt x="0" y="136597"/>
                  <a:pt x="136597" y="0"/>
                  <a:pt x="305099" y="0"/>
                </a:cubicBezTo>
                <a:lnTo>
                  <a:pt x="2285583" y="0"/>
                </a:lnTo>
                <a:cubicBezTo>
                  <a:pt x="2454085" y="0"/>
                  <a:pt x="2590682" y="136597"/>
                  <a:pt x="2590682" y="305099"/>
                </a:cubicBezTo>
                <a:lnTo>
                  <a:pt x="2590682" y="1525461"/>
                </a:lnTo>
                <a:cubicBezTo>
                  <a:pt x="2590682" y="1693963"/>
                  <a:pt x="2454085" y="1830560"/>
                  <a:pt x="2285583" y="1830560"/>
                </a:cubicBezTo>
                <a:lnTo>
                  <a:pt x="305099" y="1830560"/>
                </a:lnTo>
                <a:cubicBezTo>
                  <a:pt x="136597" y="1830560"/>
                  <a:pt x="0" y="1693963"/>
                  <a:pt x="0" y="1525461"/>
                </a:cubicBezTo>
                <a:lnTo>
                  <a:pt x="0" y="305099"/>
                </a:lnTo>
                <a:close/>
              </a:path>
            </a:pathLst>
          </a:custGeom>
          <a:solidFill>
            <a:schemeClr val="accent6">
              <a:lumMod val="40000"/>
              <a:lumOff val="60000"/>
            </a:schemeClr>
          </a:solidFill>
          <a:ln w="63500"/>
        </p:spPr>
        <p:style>
          <a:lnRef idx="2">
            <a:schemeClr val="accent2">
              <a:shade val="50000"/>
            </a:schemeClr>
          </a:lnRef>
          <a:fillRef idx="1">
            <a:schemeClr val="accent2"/>
          </a:fillRef>
          <a:effectRef idx="0">
            <a:schemeClr val="accent2"/>
          </a:effectRef>
          <a:fontRef idx="minor">
            <a:schemeClr val="lt1"/>
          </a:fontRef>
        </p:style>
        <p:txBody>
          <a:bodyPr lIns="150321" tIns="150321" rIns="150321" bIns="150321" spcCol="1270" anchor="ctr"/>
          <a:lstStyle/>
          <a:p>
            <a:pPr algn="ctr" defTabSz="711200">
              <a:lnSpc>
                <a:spcPct val="90000"/>
              </a:lnSpc>
              <a:spcAft>
                <a:spcPct val="35000"/>
              </a:spcAft>
              <a:defRPr/>
            </a:pPr>
            <a:r>
              <a:rPr lang="it-IT" sz="2000" dirty="0">
                <a:latin typeface="Helvetica" pitchFamily="34" charset="0"/>
              </a:rPr>
              <a:t>Gender balance in </a:t>
            </a:r>
            <a:r>
              <a:rPr lang="it-IT" sz="2000" dirty="0" err="1">
                <a:latin typeface="Helvetica" pitchFamily="34" charset="0"/>
              </a:rPr>
              <a:t>decision</a:t>
            </a:r>
            <a:r>
              <a:rPr lang="it-IT" sz="2000" dirty="0">
                <a:latin typeface="Helvetica" pitchFamily="34" charset="0"/>
              </a:rPr>
              <a:t> </a:t>
            </a:r>
            <a:r>
              <a:rPr lang="it-IT" sz="2000" dirty="0" err="1">
                <a:latin typeface="Helvetica" pitchFamily="34" charset="0"/>
              </a:rPr>
              <a:t>making</a:t>
            </a:r>
            <a:r>
              <a:rPr lang="it-IT" sz="2000" dirty="0">
                <a:latin typeface="Helvetica" pitchFamily="34" charset="0"/>
              </a:rPr>
              <a:t> </a:t>
            </a:r>
            <a:r>
              <a:rPr lang="it-IT" sz="2000" dirty="0" err="1">
                <a:latin typeface="Helvetica" pitchFamily="34" charset="0"/>
              </a:rPr>
              <a:t>processes</a:t>
            </a:r>
            <a:endParaRPr lang="en-GB" sz="2000" dirty="0">
              <a:latin typeface="Helvetica" pitchFamily="34" charset="0"/>
            </a:endParaRPr>
          </a:p>
        </p:txBody>
      </p:sp>
      <p:sp>
        <p:nvSpPr>
          <p:cNvPr id="7" name="Freeform 6"/>
          <p:cNvSpPr/>
          <p:nvPr/>
        </p:nvSpPr>
        <p:spPr>
          <a:xfrm>
            <a:off x="4284663" y="2843758"/>
            <a:ext cx="2300287" cy="1751013"/>
          </a:xfrm>
          <a:custGeom>
            <a:avLst/>
            <a:gdLst>
              <a:gd name="connsiteX0" fmla="*/ 0 w 2300157"/>
              <a:gd name="connsiteY0" fmla="*/ 291943 h 1751625"/>
              <a:gd name="connsiteX1" fmla="*/ 291943 w 2300157"/>
              <a:gd name="connsiteY1" fmla="*/ 0 h 1751625"/>
              <a:gd name="connsiteX2" fmla="*/ 2008214 w 2300157"/>
              <a:gd name="connsiteY2" fmla="*/ 0 h 1751625"/>
              <a:gd name="connsiteX3" fmla="*/ 2300157 w 2300157"/>
              <a:gd name="connsiteY3" fmla="*/ 291943 h 1751625"/>
              <a:gd name="connsiteX4" fmla="*/ 2300157 w 2300157"/>
              <a:gd name="connsiteY4" fmla="*/ 1459682 h 1751625"/>
              <a:gd name="connsiteX5" fmla="*/ 2008214 w 2300157"/>
              <a:gd name="connsiteY5" fmla="*/ 1751625 h 1751625"/>
              <a:gd name="connsiteX6" fmla="*/ 291943 w 2300157"/>
              <a:gd name="connsiteY6" fmla="*/ 1751625 h 1751625"/>
              <a:gd name="connsiteX7" fmla="*/ 0 w 2300157"/>
              <a:gd name="connsiteY7" fmla="*/ 1459682 h 1751625"/>
              <a:gd name="connsiteX8" fmla="*/ 0 w 2300157"/>
              <a:gd name="connsiteY8" fmla="*/ 291943 h 17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0157" h="1751625">
                <a:moveTo>
                  <a:pt x="0" y="291943"/>
                </a:moveTo>
                <a:cubicBezTo>
                  <a:pt x="0" y="130707"/>
                  <a:pt x="130707" y="0"/>
                  <a:pt x="291943" y="0"/>
                </a:cubicBezTo>
                <a:lnTo>
                  <a:pt x="2008214" y="0"/>
                </a:lnTo>
                <a:cubicBezTo>
                  <a:pt x="2169450" y="0"/>
                  <a:pt x="2300157" y="130707"/>
                  <a:pt x="2300157" y="291943"/>
                </a:cubicBezTo>
                <a:lnTo>
                  <a:pt x="2300157" y="1459682"/>
                </a:lnTo>
                <a:cubicBezTo>
                  <a:pt x="2300157" y="1620918"/>
                  <a:pt x="2169450" y="1751625"/>
                  <a:pt x="2008214" y="1751625"/>
                </a:cubicBezTo>
                <a:lnTo>
                  <a:pt x="291943" y="1751625"/>
                </a:lnTo>
                <a:cubicBezTo>
                  <a:pt x="130707" y="1751625"/>
                  <a:pt x="0" y="1620918"/>
                  <a:pt x="0" y="1459682"/>
                </a:cubicBezTo>
                <a:lnTo>
                  <a:pt x="0" y="291943"/>
                </a:lnTo>
                <a:close/>
              </a:path>
            </a:pathLst>
          </a:custGeom>
          <a:solidFill>
            <a:srgbClr val="3366CC"/>
          </a:solidFill>
          <a:ln w="63500"/>
        </p:spPr>
        <p:style>
          <a:lnRef idx="2">
            <a:schemeClr val="accent2">
              <a:shade val="50000"/>
            </a:schemeClr>
          </a:lnRef>
          <a:fillRef idx="1">
            <a:schemeClr val="accent2"/>
          </a:fillRef>
          <a:effectRef idx="0">
            <a:schemeClr val="accent2"/>
          </a:effectRef>
          <a:fontRef idx="minor">
            <a:schemeClr val="lt1"/>
          </a:fontRef>
        </p:style>
        <p:txBody>
          <a:bodyPr lIns="146467" tIns="146467" rIns="146467" bIns="146467" spcCol="1270" anchor="ctr"/>
          <a:lstStyle/>
          <a:p>
            <a:pPr algn="ctr" defTabSz="711200">
              <a:lnSpc>
                <a:spcPct val="90000"/>
              </a:lnSpc>
              <a:spcAft>
                <a:spcPct val="35000"/>
              </a:spcAft>
              <a:defRPr/>
            </a:pPr>
            <a:r>
              <a:rPr lang="fr-BE" sz="2000" dirty="0" err="1">
                <a:latin typeface="Helvetica" pitchFamily="34" charset="0"/>
              </a:rPr>
              <a:t>Gender</a:t>
            </a:r>
            <a:r>
              <a:rPr lang="fr-BE" sz="2000" dirty="0">
                <a:latin typeface="Helvetica" pitchFamily="34" charset="0"/>
              </a:rPr>
              <a:t> balance in </a:t>
            </a:r>
            <a:r>
              <a:rPr lang="fr-BE" sz="2000" dirty="0" err="1">
                <a:latin typeface="Helvetica" pitchFamily="34" charset="0"/>
              </a:rPr>
              <a:t>research</a:t>
            </a:r>
            <a:r>
              <a:rPr lang="fr-BE" sz="2000" dirty="0">
                <a:latin typeface="Helvetica" pitchFamily="34" charset="0"/>
              </a:rPr>
              <a:t> teams </a:t>
            </a:r>
            <a:r>
              <a:rPr lang="fr-BE" sz="2000" dirty="0" err="1">
                <a:latin typeface="Helvetica" pitchFamily="34" charset="0"/>
              </a:rPr>
              <a:t>at</a:t>
            </a:r>
            <a:r>
              <a:rPr lang="fr-BE" sz="2000" dirty="0">
                <a:latin typeface="Helvetica" pitchFamily="34" charset="0"/>
              </a:rPr>
              <a:t> all </a:t>
            </a:r>
            <a:r>
              <a:rPr lang="fr-BE" sz="2000" dirty="0" err="1">
                <a:latin typeface="Helvetica" pitchFamily="34" charset="0"/>
              </a:rPr>
              <a:t>levels</a:t>
            </a:r>
            <a:endParaRPr lang="en-GB" sz="2000" dirty="0">
              <a:latin typeface="Helvetica" pitchFamily="34" charset="0"/>
            </a:endParaRPr>
          </a:p>
        </p:txBody>
      </p:sp>
      <p:sp>
        <p:nvSpPr>
          <p:cNvPr id="8" name="Freeform 7"/>
          <p:cNvSpPr/>
          <p:nvPr/>
        </p:nvSpPr>
        <p:spPr>
          <a:xfrm>
            <a:off x="2147888" y="3643858"/>
            <a:ext cx="2495550" cy="1660525"/>
          </a:xfrm>
          <a:custGeom>
            <a:avLst/>
            <a:gdLst>
              <a:gd name="connsiteX0" fmla="*/ 0 w 2496178"/>
              <a:gd name="connsiteY0" fmla="*/ 276769 h 1660578"/>
              <a:gd name="connsiteX1" fmla="*/ 276769 w 2496178"/>
              <a:gd name="connsiteY1" fmla="*/ 0 h 1660578"/>
              <a:gd name="connsiteX2" fmla="*/ 2219409 w 2496178"/>
              <a:gd name="connsiteY2" fmla="*/ 0 h 1660578"/>
              <a:gd name="connsiteX3" fmla="*/ 2496178 w 2496178"/>
              <a:gd name="connsiteY3" fmla="*/ 276769 h 1660578"/>
              <a:gd name="connsiteX4" fmla="*/ 2496178 w 2496178"/>
              <a:gd name="connsiteY4" fmla="*/ 1383809 h 1660578"/>
              <a:gd name="connsiteX5" fmla="*/ 2219409 w 2496178"/>
              <a:gd name="connsiteY5" fmla="*/ 1660578 h 1660578"/>
              <a:gd name="connsiteX6" fmla="*/ 276769 w 2496178"/>
              <a:gd name="connsiteY6" fmla="*/ 1660578 h 1660578"/>
              <a:gd name="connsiteX7" fmla="*/ 0 w 2496178"/>
              <a:gd name="connsiteY7" fmla="*/ 1383809 h 1660578"/>
              <a:gd name="connsiteX8" fmla="*/ 0 w 2496178"/>
              <a:gd name="connsiteY8" fmla="*/ 276769 h 16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6178" h="1660578">
                <a:moveTo>
                  <a:pt x="0" y="276769"/>
                </a:moveTo>
                <a:cubicBezTo>
                  <a:pt x="0" y="123914"/>
                  <a:pt x="123914" y="0"/>
                  <a:pt x="276769" y="0"/>
                </a:cubicBezTo>
                <a:lnTo>
                  <a:pt x="2219409" y="0"/>
                </a:lnTo>
                <a:cubicBezTo>
                  <a:pt x="2372264" y="0"/>
                  <a:pt x="2496178" y="123914"/>
                  <a:pt x="2496178" y="276769"/>
                </a:cubicBezTo>
                <a:lnTo>
                  <a:pt x="2496178" y="1383809"/>
                </a:lnTo>
                <a:cubicBezTo>
                  <a:pt x="2496178" y="1536664"/>
                  <a:pt x="2372264" y="1660578"/>
                  <a:pt x="2219409" y="1660578"/>
                </a:cubicBezTo>
                <a:lnTo>
                  <a:pt x="276769" y="1660578"/>
                </a:lnTo>
                <a:cubicBezTo>
                  <a:pt x="123914" y="1660578"/>
                  <a:pt x="0" y="1536664"/>
                  <a:pt x="0" y="1383809"/>
                </a:cubicBezTo>
                <a:lnTo>
                  <a:pt x="0" y="276769"/>
                </a:lnTo>
                <a:close/>
              </a:path>
            </a:pathLst>
          </a:custGeom>
          <a:ln w="63500"/>
        </p:spPr>
        <p:style>
          <a:lnRef idx="2">
            <a:schemeClr val="accent2">
              <a:shade val="50000"/>
            </a:schemeClr>
          </a:lnRef>
          <a:fillRef idx="1">
            <a:schemeClr val="accent2"/>
          </a:fillRef>
          <a:effectRef idx="0">
            <a:schemeClr val="accent2"/>
          </a:effectRef>
          <a:fontRef idx="minor">
            <a:schemeClr val="lt1"/>
          </a:fontRef>
        </p:style>
        <p:txBody>
          <a:bodyPr lIns="142023" tIns="142023" rIns="142023" bIns="142023" spcCol="1270" anchor="ctr"/>
          <a:lstStyle/>
          <a:p>
            <a:pPr algn="ctr" defTabSz="711200">
              <a:lnSpc>
                <a:spcPct val="90000"/>
              </a:lnSpc>
              <a:spcAft>
                <a:spcPct val="35000"/>
              </a:spcAft>
              <a:defRPr/>
            </a:pPr>
            <a:r>
              <a:rPr lang="fr-BE" sz="2000" dirty="0" err="1">
                <a:latin typeface="Helvetica" pitchFamily="34" charset="0"/>
              </a:rPr>
              <a:t>Gender</a:t>
            </a:r>
            <a:r>
              <a:rPr lang="fr-BE" sz="2000" dirty="0">
                <a:latin typeface="Helvetica" pitchFamily="34" charset="0"/>
              </a:rPr>
              <a:t> dimension in </a:t>
            </a:r>
            <a:r>
              <a:rPr lang="fr-BE" sz="2000" dirty="0" err="1">
                <a:latin typeface="Helvetica" pitchFamily="34" charset="0"/>
              </a:rPr>
              <a:t>research</a:t>
            </a:r>
            <a:r>
              <a:rPr lang="fr-BE" sz="2000" dirty="0">
                <a:latin typeface="Helvetica" pitchFamily="34" charset="0"/>
              </a:rPr>
              <a:t> and innovation (R&amp;I) content</a:t>
            </a:r>
            <a:endParaRPr lang="en-GB" sz="2000" dirty="0">
              <a:latin typeface="Helvetica"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3713" y="3356521"/>
            <a:ext cx="13684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Slide Number Placeholder 1"/>
          <p:cNvSpPr>
            <a:spLocks noGrp="1"/>
          </p:cNvSpPr>
          <p:nvPr>
            <p:ph type="sldNum" sz="quarter" idx="12"/>
          </p:nvPr>
        </p:nvSpPr>
        <p:spPr>
          <a:xfrm>
            <a:off x="6553200" y="5904284"/>
            <a:ext cx="2133600" cy="476250"/>
          </a:xfrm>
        </p:spPr>
        <p:txBody>
          <a:bodyPr/>
          <a:lstStyle/>
          <a:p>
            <a:pPr>
              <a:defRPr/>
            </a:pPr>
            <a:fld id="{A09D341A-1835-46AE-B251-F8AF25D5877F}" type="slidenum">
              <a:rPr lang="en-GB" smtClean="0"/>
              <a:pPr>
                <a:defRPr/>
              </a:pPr>
              <a:t>5</a:t>
            </a:fld>
            <a:endParaRPr lang="en-GB"/>
          </a:p>
        </p:txBody>
      </p:sp>
    </p:spTree>
    <p:extLst>
      <p:ext uri="{BB962C8B-B14F-4D97-AF65-F5344CB8AC3E}">
        <p14:creationId xmlns:p14="http://schemas.microsoft.com/office/powerpoint/2010/main" val="133517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553200" y="5473030"/>
            <a:ext cx="2133600" cy="476250"/>
          </a:xfrm>
        </p:spPr>
        <p:txBody>
          <a:bodyPr/>
          <a:lstStyle/>
          <a:p>
            <a:pPr>
              <a:defRPr/>
            </a:pPr>
            <a:fld id="{27011DB8-8054-43CB-967B-A52F13EAFA07}" type="slidenum">
              <a:rPr lang="en-GB" smtClean="0"/>
              <a:pPr>
                <a:defRPr/>
              </a:pPr>
              <a:t>6</a:t>
            </a:fld>
            <a:endParaRPr lang="en-GB"/>
          </a:p>
        </p:txBody>
      </p:sp>
      <p:sp>
        <p:nvSpPr>
          <p:cNvPr id="5" name="Circular Arrow 4"/>
          <p:cNvSpPr/>
          <p:nvPr/>
        </p:nvSpPr>
        <p:spPr>
          <a:xfrm>
            <a:off x="1865313" y="280492"/>
            <a:ext cx="5092700" cy="5094287"/>
          </a:xfrm>
          <a:prstGeom prst="circularArrow">
            <a:avLst>
              <a:gd name="adj1" fmla="val 5544"/>
              <a:gd name="adj2" fmla="val 330680"/>
              <a:gd name="adj3" fmla="val 12907238"/>
              <a:gd name="adj4" fmla="val 17940397"/>
              <a:gd name="adj5" fmla="val 5757"/>
            </a:avLst>
          </a:prstGeom>
          <a:solidFill>
            <a:srgbClr val="2D5EC1"/>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2944813" y="293192"/>
            <a:ext cx="3211512" cy="1892300"/>
          </a:xfrm>
          <a:custGeom>
            <a:avLst/>
            <a:gdLst>
              <a:gd name="connsiteX0" fmla="*/ 0 w 3211548"/>
              <a:gd name="connsiteY0" fmla="*/ 315411 h 1892431"/>
              <a:gd name="connsiteX1" fmla="*/ 315411 w 3211548"/>
              <a:gd name="connsiteY1" fmla="*/ 0 h 1892431"/>
              <a:gd name="connsiteX2" fmla="*/ 2896137 w 3211548"/>
              <a:gd name="connsiteY2" fmla="*/ 0 h 1892431"/>
              <a:gd name="connsiteX3" fmla="*/ 3211548 w 3211548"/>
              <a:gd name="connsiteY3" fmla="*/ 315411 h 1892431"/>
              <a:gd name="connsiteX4" fmla="*/ 3211548 w 3211548"/>
              <a:gd name="connsiteY4" fmla="*/ 1577020 h 1892431"/>
              <a:gd name="connsiteX5" fmla="*/ 2896137 w 3211548"/>
              <a:gd name="connsiteY5" fmla="*/ 1892431 h 1892431"/>
              <a:gd name="connsiteX6" fmla="*/ 315411 w 3211548"/>
              <a:gd name="connsiteY6" fmla="*/ 1892431 h 1892431"/>
              <a:gd name="connsiteX7" fmla="*/ 0 w 3211548"/>
              <a:gd name="connsiteY7" fmla="*/ 1577020 h 1892431"/>
              <a:gd name="connsiteX8" fmla="*/ 0 w 3211548"/>
              <a:gd name="connsiteY8" fmla="*/ 315411 h 189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548" h="1892431">
                <a:moveTo>
                  <a:pt x="0" y="315411"/>
                </a:moveTo>
                <a:cubicBezTo>
                  <a:pt x="0" y="141214"/>
                  <a:pt x="141214" y="0"/>
                  <a:pt x="315411" y="0"/>
                </a:cubicBezTo>
                <a:lnTo>
                  <a:pt x="2896137" y="0"/>
                </a:lnTo>
                <a:cubicBezTo>
                  <a:pt x="3070334" y="0"/>
                  <a:pt x="3211548" y="141214"/>
                  <a:pt x="3211548" y="315411"/>
                </a:cubicBezTo>
                <a:lnTo>
                  <a:pt x="3211548" y="1577020"/>
                </a:lnTo>
                <a:cubicBezTo>
                  <a:pt x="3211548" y="1751217"/>
                  <a:pt x="3070334" y="1892431"/>
                  <a:pt x="2896137" y="1892431"/>
                </a:cubicBezTo>
                <a:lnTo>
                  <a:pt x="315411" y="1892431"/>
                </a:lnTo>
                <a:cubicBezTo>
                  <a:pt x="141214" y="1892431"/>
                  <a:pt x="0" y="1751217"/>
                  <a:pt x="0" y="1577020"/>
                </a:cubicBezTo>
                <a:lnTo>
                  <a:pt x="0" y="315411"/>
                </a:lnTo>
                <a:close/>
              </a:path>
            </a:pathLst>
          </a:custGeom>
          <a:solidFill>
            <a:srgbClr val="2D5EC1"/>
          </a:solidFill>
          <a:ln w="63500">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8581" tIns="168581" rIns="168581" bIns="168581" spcCol="1270" anchor="ctr"/>
          <a:lstStyle/>
          <a:p>
            <a:pPr algn="ctr" defTabSz="889000">
              <a:lnSpc>
                <a:spcPct val="90000"/>
              </a:lnSpc>
              <a:spcAft>
                <a:spcPct val="35000"/>
              </a:spcAft>
              <a:defRPr/>
            </a:pPr>
            <a:r>
              <a:rPr lang="it-IT" sz="2000" dirty="0">
                <a:solidFill>
                  <a:srgbClr val="FFCE33"/>
                </a:solidFill>
                <a:latin typeface="Helvetica" pitchFamily="34" charset="0"/>
              </a:rPr>
              <a:t>H2020 WP: </a:t>
            </a:r>
          </a:p>
          <a:p>
            <a:pPr algn="ctr" defTabSz="889000">
              <a:lnSpc>
                <a:spcPct val="90000"/>
              </a:lnSpc>
              <a:spcAft>
                <a:spcPct val="35000"/>
              </a:spcAft>
              <a:defRPr/>
            </a:pPr>
            <a:r>
              <a:rPr lang="en-US" sz="2000" dirty="0">
                <a:solidFill>
                  <a:srgbClr val="FFCE33"/>
                </a:solidFill>
                <a:latin typeface="Helvetica" pitchFamily="34" charset="0"/>
              </a:rPr>
              <a:t>balanced participation in research teams/ management structures</a:t>
            </a:r>
            <a:endParaRPr lang="en-GB" sz="1800" dirty="0">
              <a:solidFill>
                <a:srgbClr val="FFCE33"/>
              </a:solidFill>
            </a:endParaRPr>
          </a:p>
        </p:txBody>
      </p:sp>
      <p:sp>
        <p:nvSpPr>
          <p:cNvPr id="7" name="Freeform 6"/>
          <p:cNvSpPr/>
          <p:nvPr/>
        </p:nvSpPr>
        <p:spPr>
          <a:xfrm>
            <a:off x="5492750" y="2307729"/>
            <a:ext cx="2622550" cy="1585913"/>
          </a:xfrm>
          <a:custGeom>
            <a:avLst/>
            <a:gdLst>
              <a:gd name="connsiteX0" fmla="*/ 0 w 2622231"/>
              <a:gd name="connsiteY0" fmla="*/ 264312 h 1585838"/>
              <a:gd name="connsiteX1" fmla="*/ 264312 w 2622231"/>
              <a:gd name="connsiteY1" fmla="*/ 0 h 1585838"/>
              <a:gd name="connsiteX2" fmla="*/ 2357919 w 2622231"/>
              <a:gd name="connsiteY2" fmla="*/ 0 h 1585838"/>
              <a:gd name="connsiteX3" fmla="*/ 2622231 w 2622231"/>
              <a:gd name="connsiteY3" fmla="*/ 264312 h 1585838"/>
              <a:gd name="connsiteX4" fmla="*/ 2622231 w 2622231"/>
              <a:gd name="connsiteY4" fmla="*/ 1321526 h 1585838"/>
              <a:gd name="connsiteX5" fmla="*/ 2357919 w 2622231"/>
              <a:gd name="connsiteY5" fmla="*/ 1585838 h 1585838"/>
              <a:gd name="connsiteX6" fmla="*/ 264312 w 2622231"/>
              <a:gd name="connsiteY6" fmla="*/ 1585838 h 1585838"/>
              <a:gd name="connsiteX7" fmla="*/ 0 w 2622231"/>
              <a:gd name="connsiteY7" fmla="*/ 1321526 h 1585838"/>
              <a:gd name="connsiteX8" fmla="*/ 0 w 2622231"/>
              <a:gd name="connsiteY8" fmla="*/ 264312 h 15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231" h="1585838">
                <a:moveTo>
                  <a:pt x="0" y="264312"/>
                </a:moveTo>
                <a:cubicBezTo>
                  <a:pt x="0" y="118337"/>
                  <a:pt x="118337" y="0"/>
                  <a:pt x="264312" y="0"/>
                </a:cubicBezTo>
                <a:lnTo>
                  <a:pt x="2357919" y="0"/>
                </a:lnTo>
                <a:cubicBezTo>
                  <a:pt x="2503894" y="0"/>
                  <a:pt x="2622231" y="118337"/>
                  <a:pt x="2622231" y="264312"/>
                </a:cubicBezTo>
                <a:lnTo>
                  <a:pt x="2622231" y="1321526"/>
                </a:lnTo>
                <a:cubicBezTo>
                  <a:pt x="2622231" y="1467501"/>
                  <a:pt x="2503894" y="1585838"/>
                  <a:pt x="2357919" y="1585838"/>
                </a:cubicBezTo>
                <a:lnTo>
                  <a:pt x="264312" y="1585838"/>
                </a:lnTo>
                <a:cubicBezTo>
                  <a:pt x="118337" y="1585838"/>
                  <a:pt x="0" y="1467501"/>
                  <a:pt x="0" y="1321526"/>
                </a:cubicBezTo>
                <a:lnTo>
                  <a:pt x="0" y="264312"/>
                </a:lnTo>
                <a:close/>
              </a:path>
            </a:pathLst>
          </a:custGeom>
          <a:solidFill>
            <a:srgbClr val="FFC000"/>
          </a:solidFill>
          <a:ln w="63500">
            <a:solidFill>
              <a:srgbClr val="2D5EC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5994" tIns="145994" rIns="145994" bIns="145994" spcCol="1270" anchor="ctr"/>
          <a:lstStyle/>
          <a:p>
            <a:pPr algn="ctr" defTabSz="800100">
              <a:lnSpc>
                <a:spcPct val="90000"/>
              </a:lnSpc>
              <a:spcAft>
                <a:spcPct val="35000"/>
              </a:spcAft>
              <a:defRPr/>
            </a:pPr>
            <a:r>
              <a:rPr lang="fr-FR" sz="1800" dirty="0">
                <a:solidFill>
                  <a:srgbClr val="1E4084"/>
                </a:solidFill>
                <a:latin typeface="Helvetica" pitchFamily="34" charset="0"/>
              </a:rPr>
              <a:t> </a:t>
            </a:r>
            <a:r>
              <a:rPr lang="fr-FR" sz="1800" dirty="0" err="1">
                <a:solidFill>
                  <a:srgbClr val="1E4084"/>
                </a:solidFill>
                <a:latin typeface="Helvetica" pitchFamily="34" charset="0"/>
              </a:rPr>
              <a:t>Proposal</a:t>
            </a:r>
            <a:endParaRPr lang="fr-FR" sz="1800" dirty="0">
              <a:solidFill>
                <a:srgbClr val="1E4084"/>
              </a:solidFill>
              <a:latin typeface="Helvetica" pitchFamily="34" charset="0"/>
            </a:endParaRPr>
          </a:p>
          <a:p>
            <a:pPr algn="ctr" defTabSz="800100">
              <a:lnSpc>
                <a:spcPct val="90000"/>
              </a:lnSpc>
              <a:spcAft>
                <a:spcPct val="35000"/>
              </a:spcAft>
              <a:defRPr/>
            </a:pPr>
            <a:r>
              <a:rPr lang="fr-FR" sz="1800" b="0" dirty="0" err="1">
                <a:solidFill>
                  <a:srgbClr val="1E4084"/>
                </a:solidFill>
                <a:latin typeface="Helvetica" pitchFamily="34" charset="0"/>
              </a:rPr>
              <a:t>indicate</a:t>
            </a:r>
            <a:r>
              <a:rPr lang="fr-FR" sz="1800" b="0" dirty="0">
                <a:solidFill>
                  <a:srgbClr val="1E4084"/>
                </a:solidFill>
                <a:latin typeface="Helvetica" pitchFamily="34" charset="0"/>
              </a:rPr>
              <a:t> the </a:t>
            </a:r>
            <a:r>
              <a:rPr lang="fr-FR" sz="1800" b="0" dirty="0" err="1">
                <a:solidFill>
                  <a:srgbClr val="1E4084"/>
                </a:solidFill>
                <a:latin typeface="Helvetica" pitchFamily="34" charset="0"/>
              </a:rPr>
              <a:t>gender</a:t>
            </a:r>
            <a:r>
              <a:rPr lang="fr-FR" sz="1800" b="0" dirty="0">
                <a:solidFill>
                  <a:srgbClr val="1E4084"/>
                </a:solidFill>
                <a:latin typeface="Helvetica" pitchFamily="34" charset="0"/>
              </a:rPr>
              <a:t> of the </a:t>
            </a:r>
            <a:r>
              <a:rPr lang="fr-FR" sz="1800" b="0" dirty="0" err="1">
                <a:solidFill>
                  <a:srgbClr val="1E4084"/>
                </a:solidFill>
                <a:latin typeface="Helvetica" pitchFamily="34" charset="0"/>
              </a:rPr>
              <a:t>person</a:t>
            </a:r>
            <a:r>
              <a:rPr lang="fr-FR" sz="1800" b="0" dirty="0">
                <a:solidFill>
                  <a:srgbClr val="1E4084"/>
                </a:solidFill>
                <a:latin typeface="Helvetica" pitchFamily="34" charset="0"/>
              </a:rPr>
              <a:t> </a:t>
            </a:r>
            <a:r>
              <a:rPr lang="fr-FR" sz="1800" b="0" dirty="0" err="1">
                <a:solidFill>
                  <a:srgbClr val="1E4084"/>
                </a:solidFill>
                <a:latin typeface="Helvetica" pitchFamily="34" charset="0"/>
              </a:rPr>
              <a:t>primarly</a:t>
            </a:r>
            <a:r>
              <a:rPr lang="fr-FR" sz="1800" b="0" dirty="0">
                <a:solidFill>
                  <a:srgbClr val="1E4084"/>
                </a:solidFill>
                <a:latin typeface="Helvetica" pitchFamily="34" charset="0"/>
              </a:rPr>
              <a:t> </a:t>
            </a:r>
            <a:r>
              <a:rPr lang="fr-FR" sz="1800" b="0" dirty="0" err="1">
                <a:solidFill>
                  <a:srgbClr val="1E4084"/>
                </a:solidFill>
                <a:latin typeface="Helvetica" pitchFamily="34" charset="0"/>
              </a:rPr>
              <a:t>responsible</a:t>
            </a:r>
            <a:r>
              <a:rPr lang="fr-FR" sz="1800" b="0" dirty="0">
                <a:solidFill>
                  <a:srgbClr val="1E4084"/>
                </a:solidFill>
                <a:latin typeface="Helvetica" pitchFamily="34" charset="0"/>
              </a:rPr>
              <a:t> for </a:t>
            </a:r>
            <a:r>
              <a:rPr lang="fr-FR" sz="1800" b="0" dirty="0" err="1">
                <a:solidFill>
                  <a:srgbClr val="1E4084"/>
                </a:solidFill>
                <a:latin typeface="Helvetica" pitchFamily="34" charset="0"/>
              </a:rPr>
              <a:t>carrying</a:t>
            </a:r>
            <a:r>
              <a:rPr lang="fr-FR" sz="1800" b="0" dirty="0">
                <a:solidFill>
                  <a:srgbClr val="1E4084"/>
                </a:solidFill>
                <a:latin typeface="Helvetica" pitchFamily="34" charset="0"/>
              </a:rPr>
              <a:t> out the </a:t>
            </a:r>
            <a:r>
              <a:rPr lang="fr-FR" sz="1800" b="0" dirty="0" err="1">
                <a:solidFill>
                  <a:srgbClr val="1E4084"/>
                </a:solidFill>
                <a:latin typeface="Helvetica" pitchFamily="34" charset="0"/>
              </a:rPr>
              <a:t>project's</a:t>
            </a:r>
            <a:r>
              <a:rPr lang="fr-FR" sz="1800" b="0" dirty="0">
                <a:solidFill>
                  <a:srgbClr val="1E4084"/>
                </a:solidFill>
                <a:latin typeface="Helvetica" pitchFamily="34" charset="0"/>
              </a:rPr>
              <a:t> </a:t>
            </a:r>
            <a:r>
              <a:rPr lang="fr-FR" sz="1800" b="0" dirty="0" err="1">
                <a:solidFill>
                  <a:srgbClr val="1E4084"/>
                </a:solidFill>
                <a:latin typeface="Helvetica" pitchFamily="34" charset="0"/>
              </a:rPr>
              <a:t>activities</a:t>
            </a:r>
            <a:r>
              <a:rPr lang="fr-FR" sz="1800" b="0" dirty="0">
                <a:solidFill>
                  <a:srgbClr val="1E4084"/>
                </a:solidFill>
                <a:latin typeface="Helvetica" pitchFamily="34" charset="0"/>
              </a:rPr>
              <a:t> </a:t>
            </a:r>
            <a:endParaRPr lang="en-GB" sz="1800" b="0" dirty="0">
              <a:solidFill>
                <a:srgbClr val="1E4084"/>
              </a:solidFill>
              <a:latin typeface="Helvetica" pitchFamily="34" charset="0"/>
            </a:endParaRPr>
          </a:p>
        </p:txBody>
      </p:sp>
      <p:sp>
        <p:nvSpPr>
          <p:cNvPr id="8" name="Freeform 7"/>
          <p:cNvSpPr/>
          <p:nvPr/>
        </p:nvSpPr>
        <p:spPr>
          <a:xfrm>
            <a:off x="4932040" y="4293096"/>
            <a:ext cx="2616200" cy="1466850"/>
          </a:xfrm>
          <a:custGeom>
            <a:avLst/>
            <a:gdLst>
              <a:gd name="connsiteX0" fmla="*/ 0 w 2616395"/>
              <a:gd name="connsiteY0" fmla="*/ 244308 h 1465817"/>
              <a:gd name="connsiteX1" fmla="*/ 244308 w 2616395"/>
              <a:gd name="connsiteY1" fmla="*/ 0 h 1465817"/>
              <a:gd name="connsiteX2" fmla="*/ 2372087 w 2616395"/>
              <a:gd name="connsiteY2" fmla="*/ 0 h 1465817"/>
              <a:gd name="connsiteX3" fmla="*/ 2616395 w 2616395"/>
              <a:gd name="connsiteY3" fmla="*/ 244308 h 1465817"/>
              <a:gd name="connsiteX4" fmla="*/ 2616395 w 2616395"/>
              <a:gd name="connsiteY4" fmla="*/ 1221509 h 1465817"/>
              <a:gd name="connsiteX5" fmla="*/ 2372087 w 2616395"/>
              <a:gd name="connsiteY5" fmla="*/ 1465817 h 1465817"/>
              <a:gd name="connsiteX6" fmla="*/ 244308 w 2616395"/>
              <a:gd name="connsiteY6" fmla="*/ 1465817 h 1465817"/>
              <a:gd name="connsiteX7" fmla="*/ 0 w 2616395"/>
              <a:gd name="connsiteY7" fmla="*/ 1221509 h 1465817"/>
              <a:gd name="connsiteX8" fmla="*/ 0 w 2616395"/>
              <a:gd name="connsiteY8" fmla="*/ 244308 h 14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395" h="1465817">
                <a:moveTo>
                  <a:pt x="0" y="244308"/>
                </a:moveTo>
                <a:cubicBezTo>
                  <a:pt x="0" y="109380"/>
                  <a:pt x="109380" y="0"/>
                  <a:pt x="244308" y="0"/>
                </a:cubicBezTo>
                <a:lnTo>
                  <a:pt x="2372087" y="0"/>
                </a:lnTo>
                <a:cubicBezTo>
                  <a:pt x="2507015" y="0"/>
                  <a:pt x="2616395" y="109380"/>
                  <a:pt x="2616395" y="244308"/>
                </a:cubicBezTo>
                <a:lnTo>
                  <a:pt x="2616395" y="1221509"/>
                </a:lnTo>
                <a:cubicBezTo>
                  <a:pt x="2616395" y="1356437"/>
                  <a:pt x="2507015" y="1465817"/>
                  <a:pt x="2372087" y="1465817"/>
                </a:cubicBezTo>
                <a:lnTo>
                  <a:pt x="244308" y="1465817"/>
                </a:lnTo>
                <a:cubicBezTo>
                  <a:pt x="109380" y="1465817"/>
                  <a:pt x="0" y="1356437"/>
                  <a:pt x="0" y="1221509"/>
                </a:cubicBezTo>
                <a:lnTo>
                  <a:pt x="0" y="244308"/>
                </a:lnTo>
                <a:close/>
              </a:path>
            </a:pathLst>
          </a:custGeom>
          <a:solidFill>
            <a:srgbClr val="FFC000"/>
          </a:solidFill>
          <a:ln w="63500">
            <a:solidFill>
              <a:srgbClr val="2D5EC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0135" tIns="140135" rIns="140135" bIns="140135" spcCol="1270" anchor="ctr"/>
          <a:lstStyle/>
          <a:p>
            <a:pPr algn="ctr" defTabSz="800100">
              <a:lnSpc>
                <a:spcPct val="90000"/>
              </a:lnSpc>
              <a:spcAft>
                <a:spcPct val="35000"/>
              </a:spcAft>
              <a:defRPr/>
            </a:pPr>
            <a:r>
              <a:rPr lang="fr-FR" sz="1800" dirty="0">
                <a:solidFill>
                  <a:srgbClr val="1E4084"/>
                </a:solidFill>
                <a:latin typeface="Helvetica" pitchFamily="34" charset="0"/>
                <a:cs typeface="Arial" charset="0"/>
              </a:rPr>
              <a:t>Evaluation</a:t>
            </a:r>
            <a:endParaRPr lang="fr-FR" sz="1700" b="0" dirty="0">
              <a:solidFill>
                <a:srgbClr val="1E4084"/>
              </a:solidFill>
              <a:latin typeface="Helvetica" pitchFamily="34" charset="0"/>
              <a:cs typeface="Arial" charset="0"/>
            </a:endParaRPr>
          </a:p>
          <a:p>
            <a:pPr algn="ctr" defTabSz="800100">
              <a:lnSpc>
                <a:spcPct val="90000"/>
              </a:lnSpc>
              <a:spcAft>
                <a:spcPct val="35000"/>
              </a:spcAft>
              <a:defRPr/>
            </a:pPr>
            <a:r>
              <a:rPr lang="fr-FR" sz="1800" b="0" dirty="0">
                <a:solidFill>
                  <a:srgbClr val="1E4084"/>
                </a:solidFill>
                <a:latin typeface="Helvetica" pitchFamily="34" charset="0"/>
              </a:rPr>
              <a:t>If </a:t>
            </a:r>
            <a:r>
              <a:rPr lang="fr-FR" sz="1800" b="0" dirty="0" err="1">
                <a:solidFill>
                  <a:srgbClr val="1E4084"/>
                </a:solidFill>
                <a:latin typeface="Helvetica" pitchFamily="34" charset="0"/>
              </a:rPr>
              <a:t>same</a:t>
            </a:r>
            <a:r>
              <a:rPr lang="fr-FR" sz="1800" b="0" dirty="0">
                <a:solidFill>
                  <a:srgbClr val="1E4084"/>
                </a:solidFill>
                <a:latin typeface="Helvetica" pitchFamily="34" charset="0"/>
              </a:rPr>
              <a:t> scores, </a:t>
            </a:r>
            <a:r>
              <a:rPr lang="fr-FR" sz="1800" b="0" dirty="0" err="1">
                <a:solidFill>
                  <a:srgbClr val="1E4084"/>
                </a:solidFill>
                <a:latin typeface="Helvetica" pitchFamily="34" charset="0"/>
              </a:rPr>
              <a:t>gender</a:t>
            </a:r>
            <a:r>
              <a:rPr lang="fr-FR" sz="1800" b="0" dirty="0">
                <a:solidFill>
                  <a:srgbClr val="1E4084"/>
                </a:solidFill>
                <a:latin typeface="Helvetica" pitchFamily="34" charset="0"/>
              </a:rPr>
              <a:t> balance in teams </a:t>
            </a:r>
            <a:r>
              <a:rPr lang="fr-FR" sz="1800" b="0" dirty="0" err="1">
                <a:solidFill>
                  <a:srgbClr val="1E4084"/>
                </a:solidFill>
                <a:latin typeface="Helvetica" pitchFamily="34" charset="0"/>
              </a:rPr>
              <a:t>is</a:t>
            </a:r>
            <a:r>
              <a:rPr lang="fr-FR" sz="1800" b="0" dirty="0">
                <a:solidFill>
                  <a:srgbClr val="1E4084"/>
                </a:solidFill>
                <a:latin typeface="Helvetica" pitchFamily="34" charset="0"/>
              </a:rPr>
              <a:t> a </a:t>
            </a:r>
            <a:r>
              <a:rPr lang="fr-FR" sz="1800" b="0" dirty="0" err="1">
                <a:solidFill>
                  <a:srgbClr val="1E4084"/>
                </a:solidFill>
                <a:latin typeface="Helvetica" pitchFamily="34" charset="0"/>
              </a:rPr>
              <a:t>ranking</a:t>
            </a:r>
            <a:r>
              <a:rPr lang="fr-FR" sz="1800" b="0" dirty="0">
                <a:solidFill>
                  <a:srgbClr val="1E4084"/>
                </a:solidFill>
                <a:latin typeface="Helvetica" pitchFamily="34" charset="0"/>
              </a:rPr>
              <a:t> factor  </a:t>
            </a:r>
            <a:r>
              <a:rPr lang="it-IT" sz="1800" b="0" dirty="0">
                <a:solidFill>
                  <a:srgbClr val="1E4084"/>
                </a:solidFill>
                <a:latin typeface="Helvetica" pitchFamily="34" charset="0"/>
              </a:rPr>
              <a:t> </a:t>
            </a:r>
            <a:endParaRPr lang="en-GB" sz="1800" b="0" dirty="0">
              <a:solidFill>
                <a:srgbClr val="1E4084"/>
              </a:solidFill>
              <a:latin typeface="Helvetica" pitchFamily="34" charset="0"/>
            </a:endParaRPr>
          </a:p>
        </p:txBody>
      </p:sp>
      <p:sp>
        <p:nvSpPr>
          <p:cNvPr id="9" name="Freeform 8"/>
          <p:cNvSpPr/>
          <p:nvPr/>
        </p:nvSpPr>
        <p:spPr>
          <a:xfrm>
            <a:off x="1187450" y="4365104"/>
            <a:ext cx="2909888" cy="1339850"/>
          </a:xfrm>
          <a:custGeom>
            <a:avLst/>
            <a:gdLst>
              <a:gd name="connsiteX0" fmla="*/ 0 w 2910252"/>
              <a:gd name="connsiteY0" fmla="*/ 223327 h 1339936"/>
              <a:gd name="connsiteX1" fmla="*/ 223327 w 2910252"/>
              <a:gd name="connsiteY1" fmla="*/ 0 h 1339936"/>
              <a:gd name="connsiteX2" fmla="*/ 2686925 w 2910252"/>
              <a:gd name="connsiteY2" fmla="*/ 0 h 1339936"/>
              <a:gd name="connsiteX3" fmla="*/ 2910252 w 2910252"/>
              <a:gd name="connsiteY3" fmla="*/ 223327 h 1339936"/>
              <a:gd name="connsiteX4" fmla="*/ 2910252 w 2910252"/>
              <a:gd name="connsiteY4" fmla="*/ 1116609 h 1339936"/>
              <a:gd name="connsiteX5" fmla="*/ 2686925 w 2910252"/>
              <a:gd name="connsiteY5" fmla="*/ 1339936 h 1339936"/>
              <a:gd name="connsiteX6" fmla="*/ 223327 w 2910252"/>
              <a:gd name="connsiteY6" fmla="*/ 1339936 h 1339936"/>
              <a:gd name="connsiteX7" fmla="*/ 0 w 2910252"/>
              <a:gd name="connsiteY7" fmla="*/ 1116609 h 1339936"/>
              <a:gd name="connsiteX8" fmla="*/ 0 w 2910252"/>
              <a:gd name="connsiteY8" fmla="*/ 223327 h 133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252" h="1339936">
                <a:moveTo>
                  <a:pt x="0" y="223327"/>
                </a:moveTo>
                <a:cubicBezTo>
                  <a:pt x="0" y="99987"/>
                  <a:pt x="99987" y="0"/>
                  <a:pt x="223327" y="0"/>
                </a:cubicBezTo>
                <a:lnTo>
                  <a:pt x="2686925" y="0"/>
                </a:lnTo>
                <a:cubicBezTo>
                  <a:pt x="2810265" y="0"/>
                  <a:pt x="2910252" y="99987"/>
                  <a:pt x="2910252" y="223327"/>
                </a:cubicBezTo>
                <a:lnTo>
                  <a:pt x="2910252" y="1116609"/>
                </a:lnTo>
                <a:cubicBezTo>
                  <a:pt x="2910252" y="1239949"/>
                  <a:pt x="2810265" y="1339936"/>
                  <a:pt x="2686925" y="1339936"/>
                </a:cubicBezTo>
                <a:lnTo>
                  <a:pt x="223327" y="1339936"/>
                </a:lnTo>
                <a:cubicBezTo>
                  <a:pt x="99987" y="1339936"/>
                  <a:pt x="0" y="1239949"/>
                  <a:pt x="0" y="1116609"/>
                </a:cubicBezTo>
                <a:lnTo>
                  <a:pt x="0" y="223327"/>
                </a:lnTo>
                <a:close/>
              </a:path>
            </a:pathLst>
          </a:custGeom>
          <a:solidFill>
            <a:srgbClr val="FFC000"/>
          </a:solidFill>
          <a:ln w="63500">
            <a:solidFill>
              <a:srgbClr val="1E408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3990" tIns="133990" rIns="133990" bIns="133990" spcCol="1270" anchor="ctr"/>
          <a:lstStyle/>
          <a:p>
            <a:pPr algn="ctr" defTabSz="800100">
              <a:lnSpc>
                <a:spcPct val="90000"/>
              </a:lnSpc>
              <a:spcAft>
                <a:spcPct val="35000"/>
              </a:spcAft>
              <a:defRPr/>
            </a:pPr>
            <a:r>
              <a:rPr lang="fr-FR" sz="1800" dirty="0">
                <a:solidFill>
                  <a:srgbClr val="1E4084"/>
                </a:solidFill>
                <a:latin typeface="Helvetica" pitchFamily="34" charset="0"/>
              </a:rPr>
              <a:t>Grant Agreement </a:t>
            </a:r>
          </a:p>
          <a:p>
            <a:pPr algn="ctr" defTabSz="800100">
              <a:lnSpc>
                <a:spcPct val="90000"/>
              </a:lnSpc>
              <a:spcAft>
                <a:spcPct val="35000"/>
              </a:spcAft>
              <a:defRPr/>
            </a:pPr>
            <a:r>
              <a:rPr lang="fr-FR" sz="1800" b="0" dirty="0" err="1">
                <a:solidFill>
                  <a:srgbClr val="1E4084"/>
                </a:solidFill>
                <a:latin typeface="Helvetica" pitchFamily="34" charset="0"/>
              </a:rPr>
              <a:t>Equal</a:t>
            </a:r>
            <a:r>
              <a:rPr lang="fr-FR" sz="1800" b="0" dirty="0">
                <a:solidFill>
                  <a:srgbClr val="1E4084"/>
                </a:solidFill>
                <a:latin typeface="Helvetica" pitchFamily="34" charset="0"/>
              </a:rPr>
              <a:t> </a:t>
            </a:r>
            <a:r>
              <a:rPr lang="fr-FR" sz="1800" b="0" dirty="0" err="1">
                <a:solidFill>
                  <a:srgbClr val="1E4084"/>
                </a:solidFill>
                <a:latin typeface="Helvetica" pitchFamily="34" charset="0"/>
              </a:rPr>
              <a:t>opportunities</a:t>
            </a:r>
            <a:r>
              <a:rPr lang="fr-FR" sz="1800" b="0" dirty="0">
                <a:solidFill>
                  <a:srgbClr val="1E4084"/>
                </a:solidFill>
                <a:latin typeface="Helvetica" pitchFamily="34" charset="0"/>
              </a:rPr>
              <a:t> and </a:t>
            </a:r>
            <a:r>
              <a:rPr lang="fr-FR" sz="1800" b="0" dirty="0" err="1">
                <a:solidFill>
                  <a:srgbClr val="1E4084"/>
                </a:solidFill>
                <a:latin typeface="Helvetica" pitchFamily="34" charset="0"/>
              </a:rPr>
              <a:t>gender</a:t>
            </a:r>
            <a:r>
              <a:rPr lang="fr-FR" sz="1800" b="0" dirty="0">
                <a:solidFill>
                  <a:srgbClr val="1E4084"/>
                </a:solidFill>
                <a:latin typeface="Helvetica" pitchFamily="34" charset="0"/>
              </a:rPr>
              <a:t> balance at all </a:t>
            </a:r>
            <a:r>
              <a:rPr lang="fr-FR" sz="1800" b="0" dirty="0" err="1">
                <a:solidFill>
                  <a:srgbClr val="1E4084"/>
                </a:solidFill>
                <a:latin typeface="Helvetica" pitchFamily="34" charset="0"/>
              </a:rPr>
              <a:t>levels</a:t>
            </a:r>
            <a:r>
              <a:rPr lang="fr-FR" sz="1800" b="0" dirty="0">
                <a:solidFill>
                  <a:srgbClr val="1E4084"/>
                </a:solidFill>
                <a:latin typeface="Helvetica" pitchFamily="34" charset="0"/>
              </a:rPr>
              <a:t>    </a:t>
            </a:r>
          </a:p>
        </p:txBody>
      </p:sp>
      <p:sp>
        <p:nvSpPr>
          <p:cNvPr id="10" name="Freeform 9"/>
          <p:cNvSpPr/>
          <p:nvPr/>
        </p:nvSpPr>
        <p:spPr>
          <a:xfrm>
            <a:off x="684213" y="2428379"/>
            <a:ext cx="2852737" cy="1576388"/>
          </a:xfrm>
          <a:custGeom>
            <a:avLst/>
            <a:gdLst>
              <a:gd name="connsiteX0" fmla="*/ 0 w 2852657"/>
              <a:gd name="connsiteY0" fmla="*/ 262803 h 1576785"/>
              <a:gd name="connsiteX1" fmla="*/ 262803 w 2852657"/>
              <a:gd name="connsiteY1" fmla="*/ 0 h 1576785"/>
              <a:gd name="connsiteX2" fmla="*/ 2589854 w 2852657"/>
              <a:gd name="connsiteY2" fmla="*/ 0 h 1576785"/>
              <a:gd name="connsiteX3" fmla="*/ 2852657 w 2852657"/>
              <a:gd name="connsiteY3" fmla="*/ 262803 h 1576785"/>
              <a:gd name="connsiteX4" fmla="*/ 2852657 w 2852657"/>
              <a:gd name="connsiteY4" fmla="*/ 1313982 h 1576785"/>
              <a:gd name="connsiteX5" fmla="*/ 2589854 w 2852657"/>
              <a:gd name="connsiteY5" fmla="*/ 1576785 h 1576785"/>
              <a:gd name="connsiteX6" fmla="*/ 262803 w 2852657"/>
              <a:gd name="connsiteY6" fmla="*/ 1576785 h 1576785"/>
              <a:gd name="connsiteX7" fmla="*/ 0 w 2852657"/>
              <a:gd name="connsiteY7" fmla="*/ 1313982 h 1576785"/>
              <a:gd name="connsiteX8" fmla="*/ 0 w 2852657"/>
              <a:gd name="connsiteY8" fmla="*/ 262803 h 157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657" h="1576785">
                <a:moveTo>
                  <a:pt x="0" y="262803"/>
                </a:moveTo>
                <a:cubicBezTo>
                  <a:pt x="0" y="117661"/>
                  <a:pt x="117661" y="0"/>
                  <a:pt x="262803" y="0"/>
                </a:cubicBezTo>
                <a:lnTo>
                  <a:pt x="2589854" y="0"/>
                </a:lnTo>
                <a:cubicBezTo>
                  <a:pt x="2734996" y="0"/>
                  <a:pt x="2852657" y="117661"/>
                  <a:pt x="2852657" y="262803"/>
                </a:cubicBezTo>
                <a:lnTo>
                  <a:pt x="2852657" y="1313982"/>
                </a:lnTo>
                <a:cubicBezTo>
                  <a:pt x="2852657" y="1459124"/>
                  <a:pt x="2734996" y="1576785"/>
                  <a:pt x="2589854" y="1576785"/>
                </a:cubicBezTo>
                <a:lnTo>
                  <a:pt x="262803" y="1576785"/>
                </a:lnTo>
                <a:cubicBezTo>
                  <a:pt x="117661" y="1576785"/>
                  <a:pt x="0" y="1459124"/>
                  <a:pt x="0" y="1313982"/>
                </a:cubicBezTo>
                <a:lnTo>
                  <a:pt x="0" y="262803"/>
                </a:lnTo>
                <a:close/>
              </a:path>
            </a:pathLst>
          </a:custGeom>
          <a:solidFill>
            <a:srgbClr val="FFCE33"/>
          </a:solidFill>
          <a:ln w="63500">
            <a:solidFill>
              <a:srgbClr val="2D5EC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5552" tIns="145552" rIns="145552" bIns="145552" spcCol="1270" anchor="ctr"/>
          <a:lstStyle/>
          <a:p>
            <a:pPr algn="ctr" defTabSz="800100">
              <a:lnSpc>
                <a:spcPct val="90000"/>
              </a:lnSpc>
              <a:spcAft>
                <a:spcPct val="35000"/>
              </a:spcAft>
              <a:defRPr/>
            </a:pPr>
            <a:r>
              <a:rPr lang="fr-FR" sz="1800" dirty="0" err="1">
                <a:solidFill>
                  <a:srgbClr val="1E4084"/>
                </a:solidFill>
                <a:latin typeface="Helvetica" pitchFamily="34" charset="0"/>
              </a:rPr>
              <a:t>Reporting</a:t>
            </a:r>
            <a:endParaRPr lang="fr-FR" sz="1800" dirty="0">
              <a:solidFill>
                <a:srgbClr val="1E4084"/>
              </a:solidFill>
              <a:latin typeface="Helvetica" pitchFamily="34" charset="0"/>
            </a:endParaRPr>
          </a:p>
          <a:p>
            <a:pPr algn="ctr" defTabSz="800100">
              <a:lnSpc>
                <a:spcPct val="90000"/>
              </a:lnSpc>
              <a:spcAft>
                <a:spcPct val="35000"/>
              </a:spcAft>
              <a:defRPr/>
            </a:pPr>
            <a:r>
              <a:rPr lang="fr-FR" sz="1800" b="0" dirty="0" err="1">
                <a:solidFill>
                  <a:srgbClr val="1E4084"/>
                </a:solidFill>
                <a:latin typeface="Helvetica" pitchFamily="34" charset="0"/>
              </a:rPr>
              <a:t>Early</a:t>
            </a:r>
            <a:r>
              <a:rPr lang="fr-FR" sz="1800" b="0" dirty="0">
                <a:solidFill>
                  <a:srgbClr val="1E4084"/>
                </a:solidFill>
                <a:latin typeface="Helvetica" pitchFamily="34" charset="0"/>
              </a:rPr>
              <a:t> </a:t>
            </a:r>
            <a:r>
              <a:rPr lang="fr-FR" sz="1800" b="0" dirty="0" err="1">
                <a:solidFill>
                  <a:srgbClr val="1E4084"/>
                </a:solidFill>
                <a:latin typeface="Helvetica" pitchFamily="34" charset="0"/>
              </a:rPr>
              <a:t>reporting</a:t>
            </a:r>
            <a:r>
              <a:rPr lang="fr-FR" sz="1800" b="0" dirty="0">
                <a:solidFill>
                  <a:srgbClr val="1E4084"/>
                </a:solidFill>
                <a:latin typeface="Helvetica" pitchFamily="34" charset="0"/>
              </a:rPr>
              <a:t> of </a:t>
            </a:r>
            <a:r>
              <a:rPr lang="fr-FR" sz="1800" b="0" dirty="0" err="1">
                <a:solidFill>
                  <a:srgbClr val="1E4084"/>
                </a:solidFill>
                <a:latin typeface="Helvetica" pitchFamily="34" charset="0"/>
              </a:rPr>
              <a:t>workforce</a:t>
            </a:r>
            <a:r>
              <a:rPr lang="fr-FR" sz="1800" b="0" dirty="0">
                <a:solidFill>
                  <a:srgbClr val="1E4084"/>
                </a:solidFill>
                <a:latin typeface="Helvetica" pitchFamily="34" charset="0"/>
              </a:rPr>
              <a:t> </a:t>
            </a:r>
          </a:p>
        </p:txBody>
      </p:sp>
    </p:spTree>
    <p:extLst>
      <p:ext uri="{BB962C8B-B14F-4D97-AF65-F5344CB8AC3E}">
        <p14:creationId xmlns:p14="http://schemas.microsoft.com/office/powerpoint/2010/main" val="300340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06400" y="620688"/>
            <a:ext cx="822960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0"/>
              </a:spcBef>
              <a:spcAft>
                <a:spcPct val="0"/>
              </a:spcAft>
              <a:defRPr sz="3000" b="1">
                <a:solidFill>
                  <a:schemeClr val="tx1"/>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r"/>
            <a:r>
              <a:rPr lang="fr-BE" altLang="en-US" sz="2400" b="0" kern="0" dirty="0" smtClean="0">
                <a:solidFill>
                  <a:srgbClr val="1E4084"/>
                </a:solidFill>
                <a:latin typeface="Helvetica" pitchFamily="34" charset="0"/>
              </a:rPr>
              <a:t>The </a:t>
            </a:r>
            <a:r>
              <a:rPr lang="fr-BE" altLang="en-US" sz="2400" b="0" kern="0" dirty="0" err="1" smtClean="0">
                <a:solidFill>
                  <a:srgbClr val="1E4084"/>
                </a:solidFill>
                <a:latin typeface="Helvetica" pitchFamily="34" charset="0"/>
              </a:rPr>
              <a:t>gender</a:t>
            </a:r>
            <a:r>
              <a:rPr lang="fr-BE" altLang="en-US" sz="2400" b="0" kern="0" dirty="0" smtClean="0">
                <a:solidFill>
                  <a:srgbClr val="1E4084"/>
                </a:solidFill>
                <a:latin typeface="Helvetica" pitchFamily="34" charset="0"/>
              </a:rPr>
              <a:t> dimension in the content of R&amp;I</a:t>
            </a:r>
            <a:endParaRPr lang="en-GB" altLang="en-US" sz="2600" b="0" kern="0" dirty="0" smtClean="0">
              <a:solidFill>
                <a:srgbClr val="1E4084"/>
              </a:solidFill>
              <a:latin typeface="Helvetica" pitchFamily="34" charset="0"/>
            </a:endParaRPr>
          </a:p>
        </p:txBody>
      </p:sp>
      <p:sp>
        <p:nvSpPr>
          <p:cNvPr id="5" name="Right Arrow 4"/>
          <p:cNvSpPr/>
          <p:nvPr/>
        </p:nvSpPr>
        <p:spPr>
          <a:xfrm>
            <a:off x="827088" y="1628750"/>
            <a:ext cx="8066087" cy="4175125"/>
          </a:xfrm>
          <a:prstGeom prst="rightArrow">
            <a:avLst/>
          </a:prstGeom>
          <a:ln w="63500"/>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6" name="Freeform 5"/>
          <p:cNvSpPr/>
          <p:nvPr/>
        </p:nvSpPr>
        <p:spPr>
          <a:xfrm>
            <a:off x="1763713" y="2131988"/>
            <a:ext cx="2590800" cy="1830387"/>
          </a:xfrm>
          <a:custGeom>
            <a:avLst/>
            <a:gdLst>
              <a:gd name="connsiteX0" fmla="*/ 0 w 2590682"/>
              <a:gd name="connsiteY0" fmla="*/ 305099 h 1830560"/>
              <a:gd name="connsiteX1" fmla="*/ 305099 w 2590682"/>
              <a:gd name="connsiteY1" fmla="*/ 0 h 1830560"/>
              <a:gd name="connsiteX2" fmla="*/ 2285583 w 2590682"/>
              <a:gd name="connsiteY2" fmla="*/ 0 h 1830560"/>
              <a:gd name="connsiteX3" fmla="*/ 2590682 w 2590682"/>
              <a:gd name="connsiteY3" fmla="*/ 305099 h 1830560"/>
              <a:gd name="connsiteX4" fmla="*/ 2590682 w 2590682"/>
              <a:gd name="connsiteY4" fmla="*/ 1525461 h 1830560"/>
              <a:gd name="connsiteX5" fmla="*/ 2285583 w 2590682"/>
              <a:gd name="connsiteY5" fmla="*/ 1830560 h 1830560"/>
              <a:gd name="connsiteX6" fmla="*/ 305099 w 2590682"/>
              <a:gd name="connsiteY6" fmla="*/ 1830560 h 1830560"/>
              <a:gd name="connsiteX7" fmla="*/ 0 w 2590682"/>
              <a:gd name="connsiteY7" fmla="*/ 1525461 h 1830560"/>
              <a:gd name="connsiteX8" fmla="*/ 0 w 2590682"/>
              <a:gd name="connsiteY8" fmla="*/ 305099 h 183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682" h="1830560">
                <a:moveTo>
                  <a:pt x="0" y="305099"/>
                </a:moveTo>
                <a:cubicBezTo>
                  <a:pt x="0" y="136597"/>
                  <a:pt x="136597" y="0"/>
                  <a:pt x="305099" y="0"/>
                </a:cubicBezTo>
                <a:lnTo>
                  <a:pt x="2285583" y="0"/>
                </a:lnTo>
                <a:cubicBezTo>
                  <a:pt x="2454085" y="0"/>
                  <a:pt x="2590682" y="136597"/>
                  <a:pt x="2590682" y="305099"/>
                </a:cubicBezTo>
                <a:lnTo>
                  <a:pt x="2590682" y="1525461"/>
                </a:lnTo>
                <a:cubicBezTo>
                  <a:pt x="2590682" y="1693963"/>
                  <a:pt x="2454085" y="1830560"/>
                  <a:pt x="2285583" y="1830560"/>
                </a:cubicBezTo>
                <a:lnTo>
                  <a:pt x="305099" y="1830560"/>
                </a:lnTo>
                <a:cubicBezTo>
                  <a:pt x="136597" y="1830560"/>
                  <a:pt x="0" y="1693963"/>
                  <a:pt x="0" y="1525461"/>
                </a:cubicBezTo>
                <a:lnTo>
                  <a:pt x="0" y="305099"/>
                </a:lnTo>
                <a:close/>
              </a:path>
            </a:pathLst>
          </a:custGeom>
          <a:solidFill>
            <a:schemeClr val="accent2">
              <a:lumMod val="20000"/>
              <a:lumOff val="80000"/>
            </a:schemeClr>
          </a:solidFill>
          <a:ln w="63500">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lIns="150321" tIns="150321" rIns="150321" bIns="150321" spcCol="1270" anchor="ctr"/>
          <a:lstStyle/>
          <a:p>
            <a:pPr algn="ctr" defTabSz="711200">
              <a:lnSpc>
                <a:spcPct val="90000"/>
              </a:lnSpc>
              <a:spcAft>
                <a:spcPct val="35000"/>
              </a:spcAft>
              <a:defRPr/>
            </a:pPr>
            <a:r>
              <a:rPr lang="it-IT" sz="2000" i="1" dirty="0">
                <a:solidFill>
                  <a:schemeClr val="accent2">
                    <a:lumMod val="40000"/>
                    <a:lumOff val="60000"/>
                  </a:schemeClr>
                </a:solidFill>
                <a:latin typeface="Helvetica" pitchFamily="34" charset="0"/>
              </a:rPr>
              <a:t>Gender balance in </a:t>
            </a:r>
            <a:r>
              <a:rPr lang="it-IT" sz="2000" i="1" dirty="0" err="1">
                <a:solidFill>
                  <a:schemeClr val="accent2">
                    <a:lumMod val="40000"/>
                    <a:lumOff val="60000"/>
                  </a:schemeClr>
                </a:solidFill>
                <a:latin typeface="Helvetica" pitchFamily="34" charset="0"/>
              </a:rPr>
              <a:t>decision</a:t>
            </a:r>
            <a:r>
              <a:rPr lang="it-IT" sz="2000" i="1" dirty="0">
                <a:solidFill>
                  <a:schemeClr val="accent2">
                    <a:lumMod val="40000"/>
                    <a:lumOff val="60000"/>
                  </a:schemeClr>
                </a:solidFill>
                <a:latin typeface="Helvetica" pitchFamily="34" charset="0"/>
              </a:rPr>
              <a:t> </a:t>
            </a:r>
            <a:r>
              <a:rPr lang="it-IT" sz="2000" i="1" dirty="0" err="1">
                <a:solidFill>
                  <a:schemeClr val="accent2">
                    <a:lumMod val="40000"/>
                    <a:lumOff val="60000"/>
                  </a:schemeClr>
                </a:solidFill>
                <a:latin typeface="Helvetica" pitchFamily="34" charset="0"/>
              </a:rPr>
              <a:t>making</a:t>
            </a:r>
            <a:r>
              <a:rPr lang="it-IT" sz="2000" i="1" dirty="0">
                <a:solidFill>
                  <a:schemeClr val="accent2">
                    <a:lumMod val="40000"/>
                    <a:lumOff val="60000"/>
                  </a:schemeClr>
                </a:solidFill>
                <a:latin typeface="Helvetica" pitchFamily="34" charset="0"/>
              </a:rPr>
              <a:t> </a:t>
            </a:r>
            <a:r>
              <a:rPr lang="it-IT" sz="2000" i="1" dirty="0" err="1">
                <a:solidFill>
                  <a:schemeClr val="accent2">
                    <a:lumMod val="40000"/>
                    <a:lumOff val="60000"/>
                  </a:schemeClr>
                </a:solidFill>
                <a:latin typeface="Helvetica" pitchFamily="34" charset="0"/>
              </a:rPr>
              <a:t>processes</a:t>
            </a:r>
            <a:endParaRPr lang="en-GB" sz="2000" i="1" dirty="0">
              <a:solidFill>
                <a:schemeClr val="accent2">
                  <a:lumMod val="40000"/>
                  <a:lumOff val="60000"/>
                </a:schemeClr>
              </a:solidFill>
              <a:latin typeface="Helvetica" pitchFamily="34" charset="0"/>
            </a:endParaRPr>
          </a:p>
        </p:txBody>
      </p:sp>
      <p:sp>
        <p:nvSpPr>
          <p:cNvPr id="7" name="Freeform 6"/>
          <p:cNvSpPr/>
          <p:nvPr/>
        </p:nvSpPr>
        <p:spPr>
          <a:xfrm>
            <a:off x="4284663" y="2771750"/>
            <a:ext cx="2300287" cy="1751013"/>
          </a:xfrm>
          <a:custGeom>
            <a:avLst/>
            <a:gdLst>
              <a:gd name="connsiteX0" fmla="*/ 0 w 2300157"/>
              <a:gd name="connsiteY0" fmla="*/ 291943 h 1751625"/>
              <a:gd name="connsiteX1" fmla="*/ 291943 w 2300157"/>
              <a:gd name="connsiteY1" fmla="*/ 0 h 1751625"/>
              <a:gd name="connsiteX2" fmla="*/ 2008214 w 2300157"/>
              <a:gd name="connsiteY2" fmla="*/ 0 h 1751625"/>
              <a:gd name="connsiteX3" fmla="*/ 2300157 w 2300157"/>
              <a:gd name="connsiteY3" fmla="*/ 291943 h 1751625"/>
              <a:gd name="connsiteX4" fmla="*/ 2300157 w 2300157"/>
              <a:gd name="connsiteY4" fmla="*/ 1459682 h 1751625"/>
              <a:gd name="connsiteX5" fmla="*/ 2008214 w 2300157"/>
              <a:gd name="connsiteY5" fmla="*/ 1751625 h 1751625"/>
              <a:gd name="connsiteX6" fmla="*/ 291943 w 2300157"/>
              <a:gd name="connsiteY6" fmla="*/ 1751625 h 1751625"/>
              <a:gd name="connsiteX7" fmla="*/ 0 w 2300157"/>
              <a:gd name="connsiteY7" fmla="*/ 1459682 h 1751625"/>
              <a:gd name="connsiteX8" fmla="*/ 0 w 2300157"/>
              <a:gd name="connsiteY8" fmla="*/ 291943 h 17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0157" h="1751625">
                <a:moveTo>
                  <a:pt x="0" y="291943"/>
                </a:moveTo>
                <a:cubicBezTo>
                  <a:pt x="0" y="130707"/>
                  <a:pt x="130707" y="0"/>
                  <a:pt x="291943" y="0"/>
                </a:cubicBezTo>
                <a:lnTo>
                  <a:pt x="2008214" y="0"/>
                </a:lnTo>
                <a:cubicBezTo>
                  <a:pt x="2169450" y="0"/>
                  <a:pt x="2300157" y="130707"/>
                  <a:pt x="2300157" y="291943"/>
                </a:cubicBezTo>
                <a:lnTo>
                  <a:pt x="2300157" y="1459682"/>
                </a:lnTo>
                <a:cubicBezTo>
                  <a:pt x="2300157" y="1620918"/>
                  <a:pt x="2169450" y="1751625"/>
                  <a:pt x="2008214" y="1751625"/>
                </a:cubicBezTo>
                <a:lnTo>
                  <a:pt x="291943" y="1751625"/>
                </a:lnTo>
                <a:cubicBezTo>
                  <a:pt x="130707" y="1751625"/>
                  <a:pt x="0" y="1620918"/>
                  <a:pt x="0" y="1459682"/>
                </a:cubicBezTo>
                <a:lnTo>
                  <a:pt x="0" y="291943"/>
                </a:lnTo>
                <a:close/>
              </a:path>
            </a:pathLst>
          </a:custGeom>
          <a:solidFill>
            <a:schemeClr val="accent2">
              <a:lumMod val="20000"/>
              <a:lumOff val="80000"/>
            </a:schemeClr>
          </a:solidFill>
          <a:ln w="63500">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lIns="146467" tIns="146467" rIns="146467" bIns="146467" spcCol="1270" anchor="ctr"/>
          <a:lstStyle/>
          <a:p>
            <a:pPr algn="ctr" defTabSz="711200">
              <a:lnSpc>
                <a:spcPct val="90000"/>
              </a:lnSpc>
              <a:spcAft>
                <a:spcPct val="35000"/>
              </a:spcAft>
              <a:defRPr/>
            </a:pPr>
            <a:r>
              <a:rPr lang="fr-BE" sz="2000" i="1" dirty="0" err="1">
                <a:solidFill>
                  <a:schemeClr val="accent2">
                    <a:lumMod val="40000"/>
                    <a:lumOff val="60000"/>
                  </a:schemeClr>
                </a:solidFill>
                <a:latin typeface="Helvetica" pitchFamily="34" charset="0"/>
              </a:rPr>
              <a:t>Gender</a:t>
            </a:r>
            <a:r>
              <a:rPr lang="fr-BE" sz="2000" i="1" dirty="0">
                <a:solidFill>
                  <a:schemeClr val="accent2">
                    <a:lumMod val="40000"/>
                    <a:lumOff val="60000"/>
                  </a:schemeClr>
                </a:solidFill>
                <a:latin typeface="Helvetica" pitchFamily="34" charset="0"/>
              </a:rPr>
              <a:t> balance in </a:t>
            </a:r>
            <a:r>
              <a:rPr lang="fr-BE" sz="2000" i="1" dirty="0" err="1">
                <a:solidFill>
                  <a:schemeClr val="accent2">
                    <a:lumMod val="40000"/>
                    <a:lumOff val="60000"/>
                  </a:schemeClr>
                </a:solidFill>
                <a:latin typeface="Helvetica" pitchFamily="34" charset="0"/>
              </a:rPr>
              <a:t>research</a:t>
            </a:r>
            <a:r>
              <a:rPr lang="fr-BE" sz="2000" i="1" dirty="0">
                <a:solidFill>
                  <a:schemeClr val="accent2">
                    <a:lumMod val="40000"/>
                    <a:lumOff val="60000"/>
                  </a:schemeClr>
                </a:solidFill>
                <a:latin typeface="Helvetica" pitchFamily="34" charset="0"/>
              </a:rPr>
              <a:t> teams at all </a:t>
            </a:r>
            <a:r>
              <a:rPr lang="fr-BE" sz="2000" i="1" dirty="0" err="1">
                <a:solidFill>
                  <a:schemeClr val="accent2">
                    <a:lumMod val="40000"/>
                    <a:lumOff val="60000"/>
                  </a:schemeClr>
                </a:solidFill>
                <a:latin typeface="Helvetica" pitchFamily="34" charset="0"/>
              </a:rPr>
              <a:t>levels</a:t>
            </a:r>
            <a:endParaRPr lang="en-GB" sz="2000" i="1" dirty="0">
              <a:solidFill>
                <a:schemeClr val="accent2">
                  <a:lumMod val="40000"/>
                  <a:lumOff val="60000"/>
                </a:schemeClr>
              </a:solidFill>
              <a:latin typeface="Helvetica" pitchFamily="34" charset="0"/>
            </a:endParaRPr>
          </a:p>
        </p:txBody>
      </p:sp>
      <p:sp>
        <p:nvSpPr>
          <p:cNvPr id="8" name="Freeform 7"/>
          <p:cNvSpPr/>
          <p:nvPr/>
        </p:nvSpPr>
        <p:spPr>
          <a:xfrm>
            <a:off x="2147888" y="3571850"/>
            <a:ext cx="2495550" cy="1660525"/>
          </a:xfrm>
          <a:custGeom>
            <a:avLst/>
            <a:gdLst>
              <a:gd name="connsiteX0" fmla="*/ 0 w 2496178"/>
              <a:gd name="connsiteY0" fmla="*/ 276769 h 1660578"/>
              <a:gd name="connsiteX1" fmla="*/ 276769 w 2496178"/>
              <a:gd name="connsiteY1" fmla="*/ 0 h 1660578"/>
              <a:gd name="connsiteX2" fmla="*/ 2219409 w 2496178"/>
              <a:gd name="connsiteY2" fmla="*/ 0 h 1660578"/>
              <a:gd name="connsiteX3" fmla="*/ 2496178 w 2496178"/>
              <a:gd name="connsiteY3" fmla="*/ 276769 h 1660578"/>
              <a:gd name="connsiteX4" fmla="*/ 2496178 w 2496178"/>
              <a:gd name="connsiteY4" fmla="*/ 1383809 h 1660578"/>
              <a:gd name="connsiteX5" fmla="*/ 2219409 w 2496178"/>
              <a:gd name="connsiteY5" fmla="*/ 1660578 h 1660578"/>
              <a:gd name="connsiteX6" fmla="*/ 276769 w 2496178"/>
              <a:gd name="connsiteY6" fmla="*/ 1660578 h 1660578"/>
              <a:gd name="connsiteX7" fmla="*/ 0 w 2496178"/>
              <a:gd name="connsiteY7" fmla="*/ 1383809 h 1660578"/>
              <a:gd name="connsiteX8" fmla="*/ 0 w 2496178"/>
              <a:gd name="connsiteY8" fmla="*/ 276769 h 16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6178" h="1660578">
                <a:moveTo>
                  <a:pt x="0" y="276769"/>
                </a:moveTo>
                <a:cubicBezTo>
                  <a:pt x="0" y="123914"/>
                  <a:pt x="123914" y="0"/>
                  <a:pt x="276769" y="0"/>
                </a:cubicBezTo>
                <a:lnTo>
                  <a:pt x="2219409" y="0"/>
                </a:lnTo>
                <a:cubicBezTo>
                  <a:pt x="2372264" y="0"/>
                  <a:pt x="2496178" y="123914"/>
                  <a:pt x="2496178" y="276769"/>
                </a:cubicBezTo>
                <a:lnTo>
                  <a:pt x="2496178" y="1383809"/>
                </a:lnTo>
                <a:cubicBezTo>
                  <a:pt x="2496178" y="1536664"/>
                  <a:pt x="2372264" y="1660578"/>
                  <a:pt x="2219409" y="1660578"/>
                </a:cubicBezTo>
                <a:lnTo>
                  <a:pt x="276769" y="1660578"/>
                </a:lnTo>
                <a:cubicBezTo>
                  <a:pt x="123914" y="1660578"/>
                  <a:pt x="0" y="1536664"/>
                  <a:pt x="0" y="1383809"/>
                </a:cubicBezTo>
                <a:lnTo>
                  <a:pt x="0" y="276769"/>
                </a:lnTo>
                <a:close/>
              </a:path>
            </a:pathLst>
          </a:custGeom>
          <a:ln w="63500"/>
        </p:spPr>
        <p:style>
          <a:lnRef idx="2">
            <a:schemeClr val="accent2">
              <a:shade val="50000"/>
            </a:schemeClr>
          </a:lnRef>
          <a:fillRef idx="1">
            <a:schemeClr val="accent2"/>
          </a:fillRef>
          <a:effectRef idx="0">
            <a:schemeClr val="accent2"/>
          </a:effectRef>
          <a:fontRef idx="minor">
            <a:schemeClr val="lt1"/>
          </a:fontRef>
        </p:style>
        <p:txBody>
          <a:bodyPr lIns="142023" tIns="142023" rIns="142023" bIns="142023" spcCol="1270" anchor="ctr"/>
          <a:lstStyle/>
          <a:p>
            <a:pPr algn="ctr" defTabSz="711200">
              <a:lnSpc>
                <a:spcPct val="90000"/>
              </a:lnSpc>
              <a:spcAft>
                <a:spcPct val="35000"/>
              </a:spcAft>
              <a:defRPr/>
            </a:pPr>
            <a:r>
              <a:rPr lang="fr-BE" sz="2000" dirty="0" err="1">
                <a:latin typeface="Helvetica" pitchFamily="34" charset="0"/>
              </a:rPr>
              <a:t>Gender</a:t>
            </a:r>
            <a:r>
              <a:rPr lang="fr-BE" sz="2000" dirty="0">
                <a:latin typeface="Helvetica" pitchFamily="34" charset="0"/>
              </a:rPr>
              <a:t> dimension in </a:t>
            </a:r>
            <a:r>
              <a:rPr lang="fr-BE" sz="2000" dirty="0" err="1">
                <a:latin typeface="Helvetica" pitchFamily="34" charset="0"/>
              </a:rPr>
              <a:t>research</a:t>
            </a:r>
            <a:r>
              <a:rPr lang="fr-BE" sz="2000" dirty="0">
                <a:latin typeface="Helvetica" pitchFamily="34" charset="0"/>
              </a:rPr>
              <a:t> and innovation (R&amp;I) content</a:t>
            </a:r>
            <a:endParaRPr lang="en-GB" sz="2000" dirty="0">
              <a:latin typeface="Helvetica" pitchFamily="34" charset="0"/>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3713" y="3284513"/>
            <a:ext cx="13684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Slide Number Placeholder 1"/>
          <p:cNvSpPr>
            <a:spLocks noGrp="1"/>
          </p:cNvSpPr>
          <p:nvPr>
            <p:ph type="sldNum" sz="quarter" idx="12"/>
          </p:nvPr>
        </p:nvSpPr>
        <p:spPr>
          <a:xfrm>
            <a:off x="6553200" y="5832276"/>
            <a:ext cx="2133600" cy="476250"/>
          </a:xfrm>
        </p:spPr>
        <p:txBody>
          <a:bodyPr/>
          <a:lstStyle/>
          <a:p>
            <a:pPr>
              <a:defRPr/>
            </a:pPr>
            <a:fld id="{8F73D4FC-72DF-4008-A267-61FD9C8F5BB2}" type="slidenum">
              <a:rPr lang="en-GB" smtClean="0"/>
              <a:pPr>
                <a:defRPr/>
              </a:pPr>
              <a:t>7</a:t>
            </a:fld>
            <a:endParaRPr lang="en-GB"/>
          </a:p>
        </p:txBody>
      </p:sp>
    </p:spTree>
    <p:extLst>
      <p:ext uri="{BB962C8B-B14F-4D97-AF65-F5344CB8AC3E}">
        <p14:creationId xmlns:p14="http://schemas.microsoft.com/office/powerpoint/2010/main" val="81243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609600"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r>
              <a:rPr lang="en-GB" altLang="en-US" sz="2400" b="0" dirty="0">
                <a:solidFill>
                  <a:srgbClr val="1E4084"/>
                </a:solidFill>
                <a:latin typeface="Helvetica" pitchFamily="34" charset="0"/>
              </a:rPr>
              <a:t>Sex and gender: definitions</a:t>
            </a:r>
          </a:p>
        </p:txBody>
      </p:sp>
      <p:sp>
        <p:nvSpPr>
          <p:cNvPr id="5" name="Titel 1"/>
          <p:cNvSpPr txBox="1">
            <a:spLocks/>
          </p:cNvSpPr>
          <p:nvPr/>
        </p:nvSpPr>
        <p:spPr bwMode="auto">
          <a:xfrm>
            <a:off x="231775" y="2883768"/>
            <a:ext cx="8626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just" eaLnBrk="1" hangingPunct="1"/>
            <a:r>
              <a:rPr lang="en-GB" altLang="en-US" sz="2000" b="0" u="sng">
                <a:solidFill>
                  <a:srgbClr val="004C00"/>
                </a:solidFill>
                <a:latin typeface="Helvetica" pitchFamily="34" charset="0"/>
              </a:rPr>
              <a:t>Sex</a:t>
            </a:r>
            <a:r>
              <a:rPr lang="en-GB" altLang="en-US" sz="2000" b="0">
                <a:solidFill>
                  <a:srgbClr val="1E4084"/>
                </a:solidFill>
                <a:latin typeface="Helvetica" pitchFamily="34" charset="0"/>
              </a:rPr>
              <a:t> refers to biological characteristics of women and men, boys and girls, in terms of reproductive organs and functions based on chromosomal complement and physiology. As such, sex is globally understood as the classification of living beings as male and female, and intersexed.</a:t>
            </a:r>
          </a:p>
          <a:p>
            <a:pPr algn="just" eaLnBrk="1" hangingPunct="1"/>
            <a:endParaRPr lang="en-GB" altLang="en-US" sz="2000" b="0">
              <a:solidFill>
                <a:srgbClr val="1E4084"/>
              </a:solidFill>
              <a:latin typeface="Helvetica" pitchFamily="34" charset="0"/>
            </a:endParaRPr>
          </a:p>
          <a:p>
            <a:pPr algn="just" eaLnBrk="1" hangingPunct="1"/>
            <a:r>
              <a:rPr lang="en-GB" altLang="en-US" sz="2000" b="0" u="sng">
                <a:solidFill>
                  <a:srgbClr val="C00000"/>
                </a:solidFill>
                <a:latin typeface="Helvetica" pitchFamily="34" charset="0"/>
              </a:rPr>
              <a:t>Gender</a:t>
            </a:r>
            <a:r>
              <a:rPr lang="en-GB" altLang="en-US" sz="2000" b="0">
                <a:solidFill>
                  <a:srgbClr val="C00000"/>
                </a:solidFill>
                <a:latin typeface="Helvetica" pitchFamily="34" charset="0"/>
              </a:rPr>
              <a:t> </a:t>
            </a:r>
            <a:r>
              <a:rPr lang="en-GB" altLang="en-US" sz="2000" b="0">
                <a:solidFill>
                  <a:srgbClr val="1E4084"/>
                </a:solidFill>
                <a:latin typeface="Helvetica" pitchFamily="34" charset="0"/>
              </a:rPr>
              <a:t>refers to the social construction of women and men, of femininity and masculinity, which varies in time and place, and between cultures.</a:t>
            </a:r>
          </a:p>
          <a:p>
            <a:pPr algn="just" eaLnBrk="1" hangingPunct="1"/>
            <a:endParaRPr lang="nl-BE" altLang="en-US" sz="2000" b="0">
              <a:solidFill>
                <a:srgbClr val="1E4084"/>
              </a:solidFill>
              <a:latin typeface="Helvetica" pitchFamily="34" charset="0"/>
            </a:endParaRPr>
          </a:p>
        </p:txBody>
      </p:sp>
      <p:pic>
        <p:nvPicPr>
          <p:cNvPr id="6" name="Picture 2" descr="P:\CLIENT PROJECTS\DG Research\P971 Youth sessions\Gender In Research_ Workshop Handout_ 18102012 Folder\Links\woman_two.png"/>
          <p:cNvPicPr>
            <a:picLocks noChangeAspect="1" noChangeArrowheads="1"/>
          </p:cNvPicPr>
          <p:nvPr/>
        </p:nvPicPr>
        <p:blipFill>
          <a:blip r:embed="rId3" cstate="print">
            <a:extLst>
              <a:ext uri="{28A0092B-C50C-407E-A947-70E740481C1C}">
                <a14:useLocalDpi xmlns:a14="http://schemas.microsoft.com/office/drawing/2010/main" val="0"/>
              </a:ext>
            </a:extLst>
          </a:blip>
          <a:srcRect l="54689" t="23140" r="11732" b="25307"/>
          <a:stretch>
            <a:fillRect/>
          </a:stretch>
        </p:blipFill>
        <p:spPr bwMode="auto">
          <a:xfrm>
            <a:off x="3289300" y="1259756"/>
            <a:ext cx="86201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CLIENT PROJECTS\DG Research\P971 Youth sessions\Gender In Research_ Workshop Handout_ 18102012 Folder\Links\man_two.png"/>
          <p:cNvPicPr>
            <a:picLocks noChangeAspect="1" noChangeArrowheads="1"/>
          </p:cNvPicPr>
          <p:nvPr/>
        </p:nvPicPr>
        <p:blipFill>
          <a:blip r:embed="rId4" cstate="print">
            <a:extLst>
              <a:ext uri="{28A0092B-C50C-407E-A947-70E740481C1C}">
                <a14:useLocalDpi xmlns:a14="http://schemas.microsoft.com/office/drawing/2010/main" val="0"/>
              </a:ext>
            </a:extLst>
          </a:blip>
          <a:srcRect t="4459" r="10869" b="16644"/>
          <a:stretch>
            <a:fillRect/>
          </a:stretch>
        </p:blipFill>
        <p:spPr bwMode="auto">
          <a:xfrm>
            <a:off x="4403725" y="1259756"/>
            <a:ext cx="127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26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625" y="980728"/>
            <a:ext cx="8229600" cy="577850"/>
          </a:xfrm>
        </p:spPr>
        <p:txBody>
          <a:bodyPr/>
          <a:lstStyle/>
          <a:p>
            <a:pPr algn="r" defTabSz="457200" eaLnBrk="1" hangingPunct="1"/>
            <a:r>
              <a:rPr lang="it-IT" altLang="en-US" sz="2400" b="0" kern="1200" dirty="0">
                <a:solidFill>
                  <a:srgbClr val="1E4084"/>
                </a:solidFill>
                <a:latin typeface="Helvetica" pitchFamily="34" charset="0"/>
                <a:ea typeface="+mn-ea"/>
                <a:cs typeface="Arial" charset="0"/>
              </a:rPr>
              <a:t>Gender </a:t>
            </a:r>
            <a:r>
              <a:rPr lang="it-IT" altLang="en-US" sz="2400" b="0" kern="1200" dirty="0" err="1">
                <a:solidFill>
                  <a:srgbClr val="1E4084"/>
                </a:solidFill>
                <a:latin typeface="Helvetica" pitchFamily="34" charset="0"/>
                <a:ea typeface="+mn-ea"/>
                <a:cs typeface="Arial" charset="0"/>
              </a:rPr>
              <a:t>dimension</a:t>
            </a:r>
            <a:r>
              <a:rPr lang="it-IT" altLang="en-US" sz="2400" b="0" kern="1200" dirty="0">
                <a:solidFill>
                  <a:srgbClr val="1E4084"/>
                </a:solidFill>
                <a:latin typeface="Helvetica" pitchFamily="34" charset="0"/>
                <a:ea typeface="+mn-ea"/>
                <a:cs typeface="Arial" charset="0"/>
              </a:rPr>
              <a:t> in the </a:t>
            </a:r>
            <a:r>
              <a:rPr lang="it-IT" altLang="en-US" sz="2400" b="0" kern="1200" dirty="0" err="1">
                <a:solidFill>
                  <a:srgbClr val="1E4084"/>
                </a:solidFill>
                <a:latin typeface="Helvetica" pitchFamily="34" charset="0"/>
                <a:ea typeface="+mn-ea"/>
                <a:cs typeface="Arial" charset="0"/>
              </a:rPr>
              <a:t>content</a:t>
            </a:r>
            <a:r>
              <a:rPr lang="it-IT" altLang="en-US" sz="2400" b="0" kern="1200" dirty="0">
                <a:solidFill>
                  <a:srgbClr val="1E4084"/>
                </a:solidFill>
                <a:latin typeface="Helvetica" pitchFamily="34" charset="0"/>
                <a:ea typeface="+mn-ea"/>
                <a:cs typeface="Arial" charset="0"/>
              </a:rPr>
              <a:t> of R&amp;I</a:t>
            </a:r>
            <a:br>
              <a:rPr lang="it-IT" altLang="en-US" sz="2400" b="0" kern="1200" dirty="0">
                <a:solidFill>
                  <a:srgbClr val="1E4084"/>
                </a:solidFill>
                <a:latin typeface="Helvetica" pitchFamily="34" charset="0"/>
                <a:ea typeface="+mn-ea"/>
                <a:cs typeface="Arial" charset="0"/>
              </a:rPr>
            </a:br>
            <a:endParaRPr lang="en-GB" altLang="en-US" sz="2400" b="0" kern="1200" dirty="0">
              <a:solidFill>
                <a:srgbClr val="1E4084"/>
              </a:solidFill>
              <a:latin typeface="Helvetica" pitchFamily="34" charset="0"/>
              <a:ea typeface="+mn-ea"/>
              <a:cs typeface="Arial" charset="0"/>
            </a:endParaRPr>
          </a:p>
        </p:txBody>
      </p:sp>
      <p:sp>
        <p:nvSpPr>
          <p:cNvPr id="5" name="Slide Number Placeholder 3"/>
          <p:cNvSpPr>
            <a:spLocks noGrp="1"/>
          </p:cNvSpPr>
          <p:nvPr>
            <p:ph type="sldNum" sz="quarter" idx="12"/>
          </p:nvPr>
        </p:nvSpPr>
        <p:spPr>
          <a:xfrm>
            <a:off x="6553200" y="5544616"/>
            <a:ext cx="2133600" cy="476250"/>
          </a:xfrm>
        </p:spPr>
        <p:txBody>
          <a:bodyPr/>
          <a:lstStyle/>
          <a:p>
            <a:pPr>
              <a:defRPr/>
            </a:pPr>
            <a:fld id="{7D6FA162-AA7F-4DC4-982C-1E5A04941417}" type="slidenum">
              <a:rPr lang="en-GB" smtClean="0"/>
              <a:pPr>
                <a:defRPr/>
              </a:pPr>
              <a:t>9</a:t>
            </a:fld>
            <a:endParaRPr lang="en-GB"/>
          </a:p>
        </p:txBody>
      </p:sp>
      <p:sp>
        <p:nvSpPr>
          <p:cNvPr id="6" name="Rectangle 2"/>
          <p:cNvSpPr>
            <a:spLocks noChangeArrowheads="1"/>
          </p:cNvSpPr>
          <p:nvPr/>
        </p:nvSpPr>
        <p:spPr bwMode="auto">
          <a:xfrm>
            <a:off x="428625" y="1628428"/>
            <a:ext cx="849788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GB" altLang="en-US" sz="2800" b="0" dirty="0">
              <a:solidFill>
                <a:srgbClr val="336699"/>
              </a:solidFill>
              <a:latin typeface="Helvetica" pitchFamily="34" charset="0"/>
            </a:endParaRPr>
          </a:p>
          <a:p>
            <a:pPr algn="just"/>
            <a:r>
              <a:rPr lang="en-GB" altLang="en-US" sz="2400" b="0" dirty="0">
                <a:solidFill>
                  <a:srgbClr val="336699"/>
                </a:solidFill>
                <a:latin typeface="Helvetica" pitchFamily="34" charset="0"/>
              </a:rPr>
              <a:t>Gender dimension in research content means integrating sex and gender analysis into research. </a:t>
            </a:r>
          </a:p>
          <a:p>
            <a:pPr algn="just"/>
            <a:endParaRPr lang="en-GB" altLang="en-US" sz="1000" b="0" dirty="0">
              <a:solidFill>
                <a:srgbClr val="336699"/>
              </a:solidFill>
              <a:latin typeface="Helvetica" pitchFamily="34" charset="0"/>
            </a:endParaRPr>
          </a:p>
          <a:p>
            <a:pPr algn="just"/>
            <a:r>
              <a:rPr lang="en-GB" altLang="en-US" sz="2400" b="0" dirty="0">
                <a:solidFill>
                  <a:srgbClr val="336699"/>
                </a:solidFill>
                <a:latin typeface="Helvetica" pitchFamily="34" charset="0"/>
              </a:rPr>
              <a:t>In other words, taking into account biological characteristics and social/cultural features of both women and men in R&amp;I.</a:t>
            </a:r>
          </a:p>
          <a:p>
            <a:pPr algn="just"/>
            <a:endParaRPr lang="fr-BE" altLang="en-US" sz="2400" b="0" dirty="0">
              <a:solidFill>
                <a:srgbClr val="336699"/>
              </a:solidFill>
              <a:latin typeface="Helvetica" pitchFamily="34" charset="0"/>
            </a:endParaRPr>
          </a:p>
          <a:p>
            <a:pPr algn="just"/>
            <a:r>
              <a:rPr lang="fr-BE" altLang="en-US" sz="2400" b="0" dirty="0">
                <a:solidFill>
                  <a:srgbClr val="336699"/>
                </a:solidFill>
                <a:latin typeface="Helvetica" pitchFamily="34" charset="0"/>
              </a:rPr>
              <a:t>It </a:t>
            </a:r>
            <a:r>
              <a:rPr lang="fr-BE" altLang="en-US" sz="2400" b="0" dirty="0" err="1">
                <a:solidFill>
                  <a:srgbClr val="336699"/>
                </a:solidFill>
                <a:latin typeface="Helvetica" pitchFamily="34" charset="0"/>
              </a:rPr>
              <a:t>is</a:t>
            </a:r>
            <a:r>
              <a:rPr lang="fr-BE" altLang="en-US" sz="2400" b="0" dirty="0">
                <a:solidFill>
                  <a:srgbClr val="336699"/>
                </a:solidFill>
                <a:latin typeface="Helvetica" pitchFamily="34" charset="0"/>
              </a:rPr>
              <a:t> an </a:t>
            </a:r>
            <a:r>
              <a:rPr lang="fr-BE" altLang="en-US" sz="2400" dirty="0" err="1">
                <a:solidFill>
                  <a:srgbClr val="336699"/>
                </a:solidFill>
                <a:latin typeface="Helvetica" pitchFamily="34" charset="0"/>
              </a:rPr>
              <a:t>added</a:t>
            </a:r>
            <a:r>
              <a:rPr lang="fr-BE" altLang="en-US" sz="2400" dirty="0">
                <a:solidFill>
                  <a:srgbClr val="336699"/>
                </a:solidFill>
                <a:latin typeface="Helvetica" pitchFamily="34" charset="0"/>
              </a:rPr>
              <a:t>-value </a:t>
            </a:r>
            <a:r>
              <a:rPr lang="fr-BE" altLang="en-US" sz="2400" b="0" dirty="0">
                <a:solidFill>
                  <a:srgbClr val="336699"/>
                </a:solidFill>
                <a:latin typeface="Helvetica" pitchFamily="34" charset="0"/>
              </a:rPr>
              <a:t>in </a:t>
            </a:r>
            <a:r>
              <a:rPr lang="fr-BE" altLang="en-US" sz="2400" b="0" dirty="0" err="1">
                <a:solidFill>
                  <a:srgbClr val="336699"/>
                </a:solidFill>
                <a:latin typeface="Helvetica" pitchFamily="34" charset="0"/>
              </a:rPr>
              <a:t>terms</a:t>
            </a:r>
            <a:r>
              <a:rPr lang="fr-BE" altLang="en-US" sz="2400" b="0" dirty="0">
                <a:solidFill>
                  <a:srgbClr val="336699"/>
                </a:solidFill>
                <a:latin typeface="Helvetica" pitchFamily="34" charset="0"/>
              </a:rPr>
              <a:t> of innovation, </a:t>
            </a:r>
            <a:r>
              <a:rPr lang="fr-BE" altLang="en-US" sz="2400" b="0" dirty="0" err="1">
                <a:solidFill>
                  <a:srgbClr val="336699"/>
                </a:solidFill>
                <a:latin typeface="Helvetica" pitchFamily="34" charset="0"/>
              </a:rPr>
              <a:t>creativity</a:t>
            </a:r>
            <a:r>
              <a:rPr lang="fr-BE" altLang="en-US" sz="2400" b="0" dirty="0">
                <a:solidFill>
                  <a:srgbClr val="336699"/>
                </a:solidFill>
                <a:latin typeface="Helvetica" pitchFamily="34" charset="0"/>
              </a:rPr>
              <a:t>, excellence and </a:t>
            </a:r>
            <a:r>
              <a:rPr lang="fr-BE" altLang="en-US" sz="2400" b="0" dirty="0" err="1">
                <a:solidFill>
                  <a:srgbClr val="336699"/>
                </a:solidFill>
                <a:latin typeface="Helvetica" pitchFamily="34" charset="0"/>
              </a:rPr>
              <a:t>returns</a:t>
            </a:r>
            <a:r>
              <a:rPr lang="fr-BE" altLang="en-US" sz="2400" b="0" dirty="0">
                <a:solidFill>
                  <a:srgbClr val="336699"/>
                </a:solidFill>
                <a:latin typeface="Helvetica" pitchFamily="34" charset="0"/>
              </a:rPr>
              <a:t> on </a:t>
            </a:r>
            <a:r>
              <a:rPr lang="fr-BE" altLang="en-US" sz="2400" b="0" dirty="0" err="1">
                <a:solidFill>
                  <a:srgbClr val="336699"/>
                </a:solidFill>
                <a:latin typeface="Helvetica" pitchFamily="34" charset="0"/>
              </a:rPr>
              <a:t>investments</a:t>
            </a:r>
            <a:r>
              <a:rPr lang="fr-BE" altLang="en-US" sz="2400" b="0" dirty="0">
                <a:solidFill>
                  <a:srgbClr val="336699"/>
                </a:solidFill>
                <a:latin typeface="Helvetica" pitchFamily="34" charset="0"/>
              </a:rPr>
              <a:t> </a:t>
            </a:r>
            <a:endParaRPr lang="en-GB" altLang="en-US" sz="2400" b="0" dirty="0">
              <a:solidFill>
                <a:srgbClr val="336699"/>
              </a:solidFill>
              <a:latin typeface="Helvetica" pitchFamily="34" charset="0"/>
            </a:endParaRPr>
          </a:p>
        </p:txBody>
      </p:sp>
    </p:spTree>
    <p:extLst>
      <p:ext uri="{BB962C8B-B14F-4D97-AF65-F5344CB8AC3E}">
        <p14:creationId xmlns:p14="http://schemas.microsoft.com/office/powerpoint/2010/main" val="13344915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rtlCol="0" anchor="ctr">
        <a:spAutoFit/>
      </a:bodyPr>
      <a:lstStyle>
        <a:defPPr>
          <a:defRPr sz="1000" b="0" dirty="0">
            <a:solidFill>
              <a:schemeClr val="bg1"/>
            </a:solidFill>
          </a:defRPr>
        </a:defPPr>
      </a:lstStyle>
      <a:style>
        <a:lnRef idx="0">
          <a:schemeClr val="accent2"/>
        </a:lnRef>
        <a:fillRef idx="3">
          <a:schemeClr val="accent2"/>
        </a:fillRef>
        <a:effectRef idx="3">
          <a:schemeClr val="accent2"/>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57200" fontAlgn="auto">
          <a:spcBef>
            <a:spcPts val="0"/>
          </a:spcBef>
          <a:spcAft>
            <a:spcPts val="0"/>
          </a:spcAft>
          <a:defRPr sz="1100" b="0" dirty="0">
            <a:solidFill>
              <a:schemeClr val="tx1"/>
            </a:solidFill>
            <a:ea typeface="Verdana" panose="020B0604030504040204" pitchFamily="34" charset="0"/>
            <a:cs typeface="Verdana" panose="020B060403050404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274B9E74-C43E-411E-B6B7-280F3E9669D0}"/>
</file>

<file path=customXml/itemProps2.xml><?xml version="1.0" encoding="utf-8"?>
<ds:datastoreItem xmlns:ds="http://schemas.openxmlformats.org/officeDocument/2006/customXml" ds:itemID="{C82ABFDC-8F98-4BBE-87DE-ED02794AA81A}"/>
</file>

<file path=docProps/app.xml><?xml version="1.0" encoding="utf-8"?>
<Properties xmlns="http://schemas.openxmlformats.org/officeDocument/2006/extended-properties" xmlns:vt="http://schemas.openxmlformats.org/officeDocument/2006/docPropsVTypes">
  <TotalTime>8288</TotalTime>
  <Words>930</Words>
  <Application>Microsoft Office PowerPoint</Application>
  <PresentationFormat>On-screen Show (4:3)</PresentationFormat>
  <Paragraphs>180</Paragraphs>
  <Slides>20</Slides>
  <Notes>19</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Default Design</vt:lpstr>
      <vt:lpstr>1_Slide_Master</vt:lpstr>
      <vt:lpstr>blank</vt:lpstr>
      <vt:lpstr>HORIZON 2020  </vt:lpstr>
      <vt:lpstr>PowerPoint Presentation</vt:lpstr>
      <vt:lpstr>1- Gender equality in the ERA </vt:lpstr>
      <vt:lpstr>1-Gender equality in the ERA </vt:lpstr>
      <vt:lpstr>PowerPoint Presentation</vt:lpstr>
      <vt:lpstr>PowerPoint Presentation</vt:lpstr>
      <vt:lpstr>PowerPoint Presentation</vt:lpstr>
      <vt:lpstr>PowerPoint Presentation</vt:lpstr>
      <vt:lpstr>Gender dimension in the content of R&amp;I </vt:lpstr>
      <vt:lpstr>PowerPoint Presentation</vt:lpstr>
      <vt:lpstr>PowerPoint Presentation</vt:lpstr>
      <vt:lpstr>PowerPoint Presentation</vt:lpstr>
      <vt:lpstr>PowerPoint Presentation</vt:lpstr>
      <vt:lpstr>WP 2016-2017  </vt:lpstr>
      <vt:lpstr>3 - Further news </vt:lpstr>
      <vt:lpstr>3 - Further news </vt:lpstr>
      <vt:lpstr>3- Resources on gender issues /expertise</vt:lpstr>
      <vt:lpstr>PowerPoint Presentation</vt:lpstr>
      <vt:lpstr>PowerPoint Presentation</vt:lpstr>
      <vt:lpstr>Thank you very much for your attention!  </vt:lpstr>
    </vt:vector>
  </TitlesOfParts>
  <Company>European Commission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European Commission</dc:creator>
  <cp:keywords/>
  <dc:description/>
  <cp:lastModifiedBy>WILLIS-MAZZICHI Viviane (RTD)</cp:lastModifiedBy>
  <cp:revision>745</cp:revision>
  <cp:lastPrinted>2016-02-02T09:13:30Z</cp:lastPrinted>
  <dcterms:created xsi:type="dcterms:W3CDTF">2011-10-28T10:25:18Z</dcterms:created>
  <dcterms:modified xsi:type="dcterms:W3CDTF">2016-02-02T09:20:46Z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